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1"/>
  </p:notesMasterIdLst>
  <p:sldIdLst>
    <p:sldId id="296" r:id="rId3"/>
    <p:sldId id="258" r:id="rId4"/>
    <p:sldId id="257" r:id="rId5"/>
    <p:sldId id="259" r:id="rId6"/>
    <p:sldId id="261" r:id="rId7"/>
    <p:sldId id="262" r:id="rId8"/>
    <p:sldId id="263" r:id="rId9"/>
    <p:sldId id="264" r:id="rId10"/>
    <p:sldId id="266" r:id="rId11"/>
    <p:sldId id="267" r:id="rId12"/>
    <p:sldId id="268" r:id="rId13"/>
    <p:sldId id="269" r:id="rId14"/>
    <p:sldId id="270" r:id="rId15"/>
    <p:sldId id="272" r:id="rId16"/>
    <p:sldId id="273" r:id="rId17"/>
    <p:sldId id="274" r:id="rId18"/>
    <p:sldId id="275" r:id="rId19"/>
    <p:sldId id="276" r:id="rId20"/>
    <p:sldId id="277" r:id="rId21"/>
    <p:sldId id="278" r:id="rId22"/>
    <p:sldId id="279" r:id="rId23"/>
    <p:sldId id="280" r:id="rId24"/>
    <p:sldId id="281" r:id="rId25"/>
    <p:sldId id="298" r:id="rId26"/>
    <p:sldId id="283" r:id="rId27"/>
    <p:sldId id="284" r:id="rId28"/>
    <p:sldId id="285" r:id="rId29"/>
    <p:sldId id="286" r:id="rId30"/>
    <p:sldId id="287" r:id="rId31"/>
    <p:sldId id="288" r:id="rId32"/>
    <p:sldId id="299" r:id="rId33"/>
    <p:sldId id="289" r:id="rId34"/>
    <p:sldId id="300" r:id="rId35"/>
    <p:sldId id="290" r:id="rId36"/>
    <p:sldId id="301" r:id="rId37"/>
    <p:sldId id="291" r:id="rId38"/>
    <p:sldId id="294" r:id="rId39"/>
    <p:sldId id="297"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385" autoAdjust="0"/>
  </p:normalViewPr>
  <p:slideViewPr>
    <p:cSldViewPr snapToGrid="0">
      <p:cViewPr varScale="1">
        <p:scale>
          <a:sx n="88" d="100"/>
          <a:sy n="88" d="100"/>
        </p:scale>
        <p:origin x="1356"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9BB9DD-E26C-4857-A411-F962DED4D94A}" type="datetimeFigureOut">
              <a:rPr lang="en-US" smtClean="0"/>
              <a:t>4/13/2017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57E506-EE42-41F8-A908-4B8BCB6270CF}" type="slidenum">
              <a:rPr lang="en-US" smtClean="0"/>
              <a:t>‹#›</a:t>
            </a:fld>
            <a:endParaRPr lang="en-US"/>
          </a:p>
        </p:txBody>
      </p:sp>
    </p:spTree>
    <p:extLst>
      <p:ext uri="{BB962C8B-B14F-4D97-AF65-F5344CB8AC3E}">
        <p14:creationId xmlns:p14="http://schemas.microsoft.com/office/powerpoint/2010/main" val="2176011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Start with why</a:t>
            </a:r>
            <a:endParaRPr lang="en-US" sz="1200" dirty="0" smtClean="0"/>
          </a:p>
          <a:p>
            <a:endParaRPr lang="en-US" sz="1200" dirty="0" smtClean="0"/>
          </a:p>
          <a:p>
            <a:r>
              <a:rPr lang="en-US" sz="1200" dirty="0" smtClean="0"/>
              <a:t>Shout-outs:</a:t>
            </a:r>
            <a:r>
              <a:rPr lang="en-US" sz="1200" baseline="0" dirty="0" smtClean="0"/>
              <a:t> </a:t>
            </a:r>
          </a:p>
          <a:p>
            <a:pPr marL="171450" indent="-171450">
              <a:buFont typeface="Arial" panose="020B0604020202020204" pitchFamily="34" charset="0"/>
              <a:buChar char="•"/>
            </a:pPr>
            <a:r>
              <a:rPr lang="en-US" sz="1200" baseline="0" dirty="0" smtClean="0"/>
              <a:t>why at this conference</a:t>
            </a:r>
          </a:p>
          <a:p>
            <a:pPr marL="171450" indent="-171450">
              <a:buFont typeface="Arial" panose="020B0604020202020204" pitchFamily="34" charset="0"/>
              <a:buChar char="•"/>
            </a:pPr>
            <a:r>
              <a:rPr lang="en-US" sz="1200" baseline="0" dirty="0" smtClean="0"/>
              <a:t>why at this talk</a:t>
            </a:r>
          </a:p>
          <a:p>
            <a:pPr marL="171450" indent="-171450">
              <a:buFont typeface="Arial" panose="020B0604020202020204" pitchFamily="34" charset="0"/>
              <a:buChar char="•"/>
            </a:pPr>
            <a:r>
              <a:rPr lang="en-US" sz="1200" baseline="0" dirty="0" smtClean="0"/>
              <a:t>why interested</a:t>
            </a:r>
            <a:endParaRPr lang="en-US" sz="1200" dirty="0" smtClean="0"/>
          </a:p>
          <a:p>
            <a:endParaRPr lang="en-US" sz="1200" dirty="0" smtClean="0"/>
          </a:p>
          <a:p>
            <a:r>
              <a:rPr lang="en-US" sz="1200" baseline="0" dirty="0" smtClean="0"/>
              <a:t>(Follow Ashley’s suggestions here.)</a:t>
            </a:r>
          </a:p>
          <a:p>
            <a:endParaRPr lang="en-US" dirty="0"/>
          </a:p>
        </p:txBody>
      </p:sp>
      <p:sp>
        <p:nvSpPr>
          <p:cNvPr id="4" name="Slide Number Placeholder 3"/>
          <p:cNvSpPr>
            <a:spLocks noGrp="1"/>
          </p:cNvSpPr>
          <p:nvPr>
            <p:ph type="sldNum" sz="quarter" idx="10"/>
          </p:nvPr>
        </p:nvSpPr>
        <p:spPr/>
        <p:txBody>
          <a:bodyPr/>
          <a:lstStyle/>
          <a:p>
            <a:fld id="{2E290C7B-A4BD-4892-A415-4940C40B8153}"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608669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the top of the screen.</a:t>
            </a:r>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14</a:t>
            </a:fld>
            <a:endParaRPr lang="en-US"/>
          </a:p>
        </p:txBody>
      </p:sp>
    </p:spTree>
    <p:extLst>
      <p:ext uri="{BB962C8B-B14F-4D97-AF65-F5344CB8AC3E}">
        <p14:creationId xmlns:p14="http://schemas.microsoft.com/office/powerpoint/2010/main" val="3677318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15</a:t>
            </a:fld>
            <a:endParaRPr lang="en-US"/>
          </a:p>
        </p:txBody>
      </p:sp>
    </p:spTree>
    <p:extLst>
      <p:ext uri="{BB962C8B-B14F-4D97-AF65-F5344CB8AC3E}">
        <p14:creationId xmlns:p14="http://schemas.microsoft.com/office/powerpoint/2010/main" val="858358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16</a:t>
            </a:fld>
            <a:endParaRPr lang="en-US"/>
          </a:p>
        </p:txBody>
      </p:sp>
    </p:spTree>
    <p:extLst>
      <p:ext uri="{BB962C8B-B14F-4D97-AF65-F5344CB8AC3E}">
        <p14:creationId xmlns:p14="http://schemas.microsoft.com/office/powerpoint/2010/main" val="592431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17</a:t>
            </a:fld>
            <a:endParaRPr lang="en-US"/>
          </a:p>
        </p:txBody>
      </p:sp>
    </p:spTree>
    <p:extLst>
      <p:ext uri="{BB962C8B-B14F-4D97-AF65-F5344CB8AC3E}">
        <p14:creationId xmlns:p14="http://schemas.microsoft.com/office/powerpoint/2010/main" val="4252569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which of these they think</a:t>
            </a:r>
            <a:r>
              <a:rPr lang="en-US" baseline="0" dirty="0" smtClean="0"/>
              <a:t> is most important, and why?</a:t>
            </a:r>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18</a:t>
            </a:fld>
            <a:endParaRPr lang="en-US"/>
          </a:p>
        </p:txBody>
      </p:sp>
    </p:spTree>
    <p:extLst>
      <p:ext uri="{BB962C8B-B14F-4D97-AF65-F5344CB8AC3E}">
        <p14:creationId xmlns:p14="http://schemas.microsoft.com/office/powerpoint/2010/main" val="535707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Ask the difference between ‘accept, create contingencies, eliminate, reduce, transfer’.</a:t>
            </a:r>
          </a:p>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19</a:t>
            </a:fld>
            <a:endParaRPr lang="en-US"/>
          </a:p>
        </p:txBody>
      </p:sp>
    </p:spTree>
    <p:extLst>
      <p:ext uri="{BB962C8B-B14F-4D97-AF65-F5344CB8AC3E}">
        <p14:creationId xmlns:p14="http://schemas.microsoft.com/office/powerpoint/2010/main" val="13303495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20</a:t>
            </a:fld>
            <a:endParaRPr lang="en-US"/>
          </a:p>
        </p:txBody>
      </p:sp>
    </p:spTree>
    <p:extLst>
      <p:ext uri="{BB962C8B-B14F-4D97-AF65-F5344CB8AC3E}">
        <p14:creationId xmlns:p14="http://schemas.microsoft.com/office/powerpoint/2010/main" val="14682714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21</a:t>
            </a:fld>
            <a:endParaRPr lang="en-US"/>
          </a:p>
        </p:txBody>
      </p:sp>
    </p:spTree>
    <p:extLst>
      <p:ext uri="{BB962C8B-B14F-4D97-AF65-F5344CB8AC3E}">
        <p14:creationId xmlns:p14="http://schemas.microsoft.com/office/powerpoint/2010/main" val="28948852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22</a:t>
            </a:fld>
            <a:endParaRPr lang="en-US"/>
          </a:p>
        </p:txBody>
      </p:sp>
    </p:spTree>
    <p:extLst>
      <p:ext uri="{BB962C8B-B14F-4D97-AF65-F5344CB8AC3E}">
        <p14:creationId xmlns:p14="http://schemas.microsoft.com/office/powerpoint/2010/main" val="4055885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23</a:t>
            </a:fld>
            <a:endParaRPr lang="en-US"/>
          </a:p>
        </p:txBody>
      </p:sp>
    </p:spTree>
    <p:extLst>
      <p:ext uri="{BB962C8B-B14F-4D97-AF65-F5344CB8AC3E}">
        <p14:creationId xmlns:p14="http://schemas.microsoft.com/office/powerpoint/2010/main" val="478252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4</a:t>
            </a:fld>
            <a:endParaRPr lang="en-US"/>
          </a:p>
        </p:txBody>
      </p:sp>
    </p:spTree>
    <p:extLst>
      <p:ext uri="{BB962C8B-B14F-4D97-AF65-F5344CB8AC3E}">
        <p14:creationId xmlns:p14="http://schemas.microsoft.com/office/powerpoint/2010/main" val="1345565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the top of the screen.</a:t>
            </a:r>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24</a:t>
            </a:fld>
            <a:endParaRPr lang="en-US"/>
          </a:p>
        </p:txBody>
      </p:sp>
    </p:spTree>
    <p:extLst>
      <p:ext uri="{BB962C8B-B14F-4D97-AF65-F5344CB8AC3E}">
        <p14:creationId xmlns:p14="http://schemas.microsoft.com/office/powerpoint/2010/main" val="35150010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25</a:t>
            </a:fld>
            <a:endParaRPr lang="en-US"/>
          </a:p>
        </p:txBody>
      </p:sp>
    </p:spTree>
    <p:extLst>
      <p:ext uri="{BB962C8B-B14F-4D97-AF65-F5344CB8AC3E}">
        <p14:creationId xmlns:p14="http://schemas.microsoft.com/office/powerpoint/2010/main" val="9857401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26</a:t>
            </a:fld>
            <a:endParaRPr lang="en-US"/>
          </a:p>
        </p:txBody>
      </p:sp>
    </p:spTree>
    <p:extLst>
      <p:ext uri="{BB962C8B-B14F-4D97-AF65-F5344CB8AC3E}">
        <p14:creationId xmlns:p14="http://schemas.microsoft.com/office/powerpoint/2010/main" val="29214884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27</a:t>
            </a:fld>
            <a:endParaRPr lang="en-US"/>
          </a:p>
        </p:txBody>
      </p:sp>
    </p:spTree>
    <p:extLst>
      <p:ext uri="{BB962C8B-B14F-4D97-AF65-F5344CB8AC3E}">
        <p14:creationId xmlns:p14="http://schemas.microsoft.com/office/powerpoint/2010/main" val="17078152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28</a:t>
            </a:fld>
            <a:endParaRPr lang="en-US"/>
          </a:p>
        </p:txBody>
      </p:sp>
    </p:spTree>
    <p:extLst>
      <p:ext uri="{BB962C8B-B14F-4D97-AF65-F5344CB8AC3E}">
        <p14:creationId xmlns:p14="http://schemas.microsoft.com/office/powerpoint/2010/main" val="39635084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29</a:t>
            </a:fld>
            <a:endParaRPr lang="en-US"/>
          </a:p>
        </p:txBody>
      </p:sp>
    </p:spTree>
    <p:extLst>
      <p:ext uri="{BB962C8B-B14F-4D97-AF65-F5344CB8AC3E}">
        <p14:creationId xmlns:p14="http://schemas.microsoft.com/office/powerpoint/2010/main" val="30341274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30</a:t>
            </a:fld>
            <a:endParaRPr lang="en-US"/>
          </a:p>
        </p:txBody>
      </p:sp>
    </p:spTree>
    <p:extLst>
      <p:ext uri="{BB962C8B-B14F-4D97-AF65-F5344CB8AC3E}">
        <p14:creationId xmlns:p14="http://schemas.microsoft.com/office/powerpoint/2010/main" val="12282480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the top of the screen.</a:t>
            </a:r>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31</a:t>
            </a:fld>
            <a:endParaRPr lang="en-US"/>
          </a:p>
        </p:txBody>
      </p:sp>
    </p:spTree>
    <p:extLst>
      <p:ext uri="{BB962C8B-B14F-4D97-AF65-F5344CB8AC3E}">
        <p14:creationId xmlns:p14="http://schemas.microsoft.com/office/powerpoint/2010/main" val="10952109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32</a:t>
            </a:fld>
            <a:endParaRPr lang="en-US"/>
          </a:p>
        </p:txBody>
      </p:sp>
    </p:spTree>
    <p:extLst>
      <p:ext uri="{BB962C8B-B14F-4D97-AF65-F5344CB8AC3E}">
        <p14:creationId xmlns:p14="http://schemas.microsoft.com/office/powerpoint/2010/main" val="1321623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the top of the screen.</a:t>
            </a:r>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33</a:t>
            </a:fld>
            <a:endParaRPr lang="en-US"/>
          </a:p>
        </p:txBody>
      </p:sp>
    </p:spTree>
    <p:extLst>
      <p:ext uri="{BB962C8B-B14F-4D97-AF65-F5344CB8AC3E}">
        <p14:creationId xmlns:p14="http://schemas.microsoft.com/office/powerpoint/2010/main" val="3933633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5</a:t>
            </a:fld>
            <a:endParaRPr lang="en-US"/>
          </a:p>
        </p:txBody>
      </p:sp>
    </p:spTree>
    <p:extLst>
      <p:ext uri="{BB962C8B-B14F-4D97-AF65-F5344CB8AC3E}">
        <p14:creationId xmlns:p14="http://schemas.microsoft.com/office/powerpoint/2010/main" val="15218553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34</a:t>
            </a:fld>
            <a:endParaRPr lang="en-US"/>
          </a:p>
        </p:txBody>
      </p:sp>
    </p:spTree>
    <p:extLst>
      <p:ext uri="{BB962C8B-B14F-4D97-AF65-F5344CB8AC3E}">
        <p14:creationId xmlns:p14="http://schemas.microsoft.com/office/powerpoint/2010/main" val="42083051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the top of the screen.</a:t>
            </a:r>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35</a:t>
            </a:fld>
            <a:endParaRPr lang="en-US"/>
          </a:p>
        </p:txBody>
      </p:sp>
    </p:spTree>
    <p:extLst>
      <p:ext uri="{BB962C8B-B14F-4D97-AF65-F5344CB8AC3E}">
        <p14:creationId xmlns:p14="http://schemas.microsoft.com/office/powerpoint/2010/main" val="6902568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36</a:t>
            </a:fld>
            <a:endParaRPr lang="en-US"/>
          </a:p>
        </p:txBody>
      </p:sp>
    </p:spTree>
    <p:extLst>
      <p:ext uri="{BB962C8B-B14F-4D97-AF65-F5344CB8AC3E}">
        <p14:creationId xmlns:p14="http://schemas.microsoft.com/office/powerpoint/2010/main" val="23224909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290C7B-A4BD-4892-A415-4940C40B8153}"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4262297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Ask for comments after the second quote.</a:t>
            </a:r>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7</a:t>
            </a:fld>
            <a:endParaRPr lang="en-US"/>
          </a:p>
        </p:txBody>
      </p:sp>
    </p:spTree>
    <p:extLst>
      <p:ext uri="{BB962C8B-B14F-4D97-AF65-F5344CB8AC3E}">
        <p14:creationId xmlns:p14="http://schemas.microsoft.com/office/powerpoint/2010/main" val="1504032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We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have all seen countless numbers of companies that have reams and reams of BCP that is so burdensome and filled with vague but accepted legal and industry terminology and jargon that no one ever reads it, implements it, or gets any real value from it. When a disruption occurs the BCP lies dusty in the BCP Director’s or incident manager’s office while the IT staff scrambles to get the systems operational. Most organizations will be a lot better off if they create a simple plain-English BCP that contains processes and procedures they can realistically implement and use, rather than tomes full of lofty terms and steps from which their under-staffed, over-utilized, and under-funded team will never truly benefit.</a:t>
            </a:r>
            <a:endParaRPr lang="en-US" sz="20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8</a:t>
            </a:fld>
            <a:endParaRPr lang="en-US"/>
          </a:p>
        </p:txBody>
      </p:sp>
    </p:spTree>
    <p:extLst>
      <p:ext uri="{BB962C8B-B14F-4D97-AF65-F5344CB8AC3E}">
        <p14:creationId xmlns:p14="http://schemas.microsoft.com/office/powerpoint/2010/main" val="1179149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Ask about ‘this level of</a:t>
            </a:r>
            <a:r>
              <a:rPr lang="en-US" baseline="0" dirty="0" smtClean="0"/>
              <a:t> planning...’</a:t>
            </a:r>
            <a:endParaRPr lang="en-US" dirty="0" smtClean="0"/>
          </a:p>
        </p:txBody>
      </p:sp>
      <p:sp>
        <p:nvSpPr>
          <p:cNvPr id="4" name="Slide Number Placeholder 3"/>
          <p:cNvSpPr>
            <a:spLocks noGrp="1"/>
          </p:cNvSpPr>
          <p:nvPr>
            <p:ph type="sldNum" sz="quarter" idx="10"/>
          </p:nvPr>
        </p:nvSpPr>
        <p:spPr/>
        <p:txBody>
          <a:bodyPr/>
          <a:lstStyle/>
          <a:p>
            <a:fld id="{C757E506-EE42-41F8-A908-4B8BCB6270CF}" type="slidenum">
              <a:rPr lang="en-US" smtClean="0"/>
              <a:t>9</a:t>
            </a:fld>
            <a:endParaRPr lang="en-US"/>
          </a:p>
        </p:txBody>
      </p:sp>
    </p:spTree>
    <p:extLst>
      <p:ext uri="{BB962C8B-B14F-4D97-AF65-F5344CB8AC3E}">
        <p14:creationId xmlns:p14="http://schemas.microsoft.com/office/powerpoint/2010/main" val="3498902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2800" dirty="0" smtClean="0"/>
          </a:p>
        </p:txBody>
      </p:sp>
      <p:sp>
        <p:nvSpPr>
          <p:cNvPr id="4" name="Slide Number Placeholder 3"/>
          <p:cNvSpPr>
            <a:spLocks noGrp="1"/>
          </p:cNvSpPr>
          <p:nvPr>
            <p:ph type="sldNum" sz="quarter" idx="10"/>
          </p:nvPr>
        </p:nvSpPr>
        <p:spPr/>
        <p:txBody>
          <a:bodyPr/>
          <a:lstStyle/>
          <a:p>
            <a:fld id="{C757E506-EE42-41F8-A908-4B8BCB6270CF}" type="slidenum">
              <a:rPr lang="en-US" smtClean="0"/>
              <a:t>10</a:t>
            </a:fld>
            <a:endParaRPr lang="en-US"/>
          </a:p>
        </p:txBody>
      </p:sp>
    </p:spTree>
    <p:extLst>
      <p:ext uri="{BB962C8B-B14F-4D97-AF65-F5344CB8AC3E}">
        <p14:creationId xmlns:p14="http://schemas.microsoft.com/office/powerpoint/2010/main" val="3876141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‘What are some benefits of BCP?’</a:t>
            </a:r>
            <a:endParaRPr lang="en-US" dirty="0"/>
          </a:p>
        </p:txBody>
      </p:sp>
      <p:sp>
        <p:nvSpPr>
          <p:cNvPr id="4" name="Slide Number Placeholder 3"/>
          <p:cNvSpPr>
            <a:spLocks noGrp="1"/>
          </p:cNvSpPr>
          <p:nvPr>
            <p:ph type="sldNum" sz="quarter" idx="10"/>
          </p:nvPr>
        </p:nvSpPr>
        <p:spPr/>
        <p:txBody>
          <a:bodyPr/>
          <a:lstStyle/>
          <a:p>
            <a:fld id="{C757E506-EE42-41F8-A908-4B8BCB6270CF}" type="slidenum">
              <a:rPr lang="en-US" smtClean="0"/>
              <a:t>11</a:t>
            </a:fld>
            <a:endParaRPr lang="en-US"/>
          </a:p>
        </p:txBody>
      </p:sp>
    </p:spTree>
    <p:extLst>
      <p:ext uri="{BB962C8B-B14F-4D97-AF65-F5344CB8AC3E}">
        <p14:creationId xmlns:p14="http://schemas.microsoft.com/office/powerpoint/2010/main" val="2117993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C757E506-EE42-41F8-A908-4B8BCB6270CF}" type="slidenum">
              <a:rPr lang="en-US" smtClean="0"/>
              <a:t>12</a:t>
            </a:fld>
            <a:endParaRPr lang="en-US"/>
          </a:p>
        </p:txBody>
      </p:sp>
    </p:spTree>
    <p:extLst>
      <p:ext uri="{BB962C8B-B14F-4D97-AF65-F5344CB8AC3E}">
        <p14:creationId xmlns:p14="http://schemas.microsoft.com/office/powerpoint/2010/main" val="2670137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2135983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0A39-4A1E-44A6-901F-4800C48C3ABE}" type="datetimeFigureOut">
              <a:rPr lang="en-US" smtClean="0"/>
              <a:t>4/13/2017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18FA1-4F9F-439E-BFD8-34F10244132F}" type="slidenum">
              <a:rPr lang="en-US" smtClean="0"/>
              <a:t>‹#›</a:t>
            </a:fld>
            <a:endParaRPr lang="en-US"/>
          </a:p>
        </p:txBody>
      </p:sp>
    </p:spTree>
    <p:extLst>
      <p:ext uri="{BB962C8B-B14F-4D97-AF65-F5344CB8AC3E}">
        <p14:creationId xmlns:p14="http://schemas.microsoft.com/office/powerpoint/2010/main" val="2287684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0A39-4A1E-44A6-901F-4800C48C3ABE}" type="datetimeFigureOut">
              <a:rPr lang="en-US" smtClean="0"/>
              <a:t>4/13/2017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18FA1-4F9F-439E-BFD8-34F10244132F}" type="slidenum">
              <a:rPr lang="en-US" smtClean="0"/>
              <a:t>‹#›</a:t>
            </a:fld>
            <a:endParaRPr lang="en-US"/>
          </a:p>
        </p:txBody>
      </p:sp>
    </p:spTree>
    <p:extLst>
      <p:ext uri="{BB962C8B-B14F-4D97-AF65-F5344CB8AC3E}">
        <p14:creationId xmlns:p14="http://schemas.microsoft.com/office/powerpoint/2010/main" val="1083912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24F0F9-7481-4BCA-B027-6225FF403752}" type="datetimeFigureOut">
              <a:rPr lang="en-US" smtClean="0">
                <a:solidFill>
                  <a:prstClr val="black">
                    <a:tint val="75000"/>
                  </a:prstClr>
                </a:solidFill>
              </a:rPr>
              <a:pPr/>
              <a:t>4/13/2017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B2806B3-CCB4-4839-976B-CDCD7B404E9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544973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24F0F9-7481-4BCA-B027-6225FF403752}" type="datetimeFigureOut">
              <a:rPr lang="en-US" smtClean="0">
                <a:solidFill>
                  <a:prstClr val="black">
                    <a:tint val="75000"/>
                  </a:prstClr>
                </a:solidFill>
              </a:rPr>
              <a:pPr/>
              <a:t>4/13/2017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B2806B3-CCB4-4839-976B-CDCD7B404E9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4275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24F0F9-7481-4BCA-B027-6225FF403752}" type="datetimeFigureOut">
              <a:rPr lang="en-US" smtClean="0">
                <a:solidFill>
                  <a:prstClr val="black">
                    <a:tint val="75000"/>
                  </a:prstClr>
                </a:solidFill>
              </a:rPr>
              <a:pPr/>
              <a:t>4/13/2017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B2806B3-CCB4-4839-976B-CDCD7B404E9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9235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24F0F9-7481-4BCA-B027-6225FF403752}" type="datetimeFigureOut">
              <a:rPr lang="en-US" smtClean="0">
                <a:solidFill>
                  <a:prstClr val="black">
                    <a:tint val="75000"/>
                  </a:prstClr>
                </a:solidFill>
              </a:rPr>
              <a:pPr/>
              <a:t>4/13/2017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B2806B3-CCB4-4839-976B-CDCD7B404E9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3147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24F0F9-7481-4BCA-B027-6225FF403752}" type="datetimeFigureOut">
              <a:rPr lang="en-US" smtClean="0">
                <a:solidFill>
                  <a:prstClr val="black">
                    <a:tint val="75000"/>
                  </a:prstClr>
                </a:solidFill>
              </a:rPr>
              <a:pPr/>
              <a:t>4/13/2017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B2806B3-CCB4-4839-976B-CDCD7B404E9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556486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24F0F9-7481-4BCA-B027-6225FF403752}" type="datetimeFigureOut">
              <a:rPr lang="en-US" smtClean="0">
                <a:solidFill>
                  <a:prstClr val="black">
                    <a:tint val="75000"/>
                  </a:prstClr>
                </a:solidFill>
              </a:rPr>
              <a:pPr/>
              <a:t>4/13/2017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B2806B3-CCB4-4839-976B-CDCD7B404E9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214629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24F0F9-7481-4BCA-B027-6225FF403752}" type="datetimeFigureOut">
              <a:rPr lang="en-US" smtClean="0">
                <a:solidFill>
                  <a:prstClr val="black">
                    <a:tint val="75000"/>
                  </a:prstClr>
                </a:solidFill>
              </a:rPr>
              <a:pPr/>
              <a:t>4/13/2017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B2806B3-CCB4-4839-976B-CDCD7B404E9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86680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24F0F9-7481-4BCA-B027-6225FF403752}" type="datetimeFigureOut">
              <a:rPr lang="en-US" smtClean="0">
                <a:solidFill>
                  <a:prstClr val="black">
                    <a:tint val="75000"/>
                  </a:prstClr>
                </a:solidFill>
              </a:rPr>
              <a:pPr/>
              <a:t>4/13/2017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B2806B3-CCB4-4839-976B-CDCD7B404E9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323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50A39-4A1E-44A6-901F-4800C48C3ABE}" type="datetimeFigureOut">
              <a:rPr lang="en-US" smtClean="0"/>
              <a:t>4/13/2017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18FA1-4F9F-439E-BFD8-34F10244132F}" type="slidenum">
              <a:rPr lang="en-US" smtClean="0"/>
              <a:t>‹#›</a:t>
            </a:fld>
            <a:endParaRPr lang="en-US"/>
          </a:p>
        </p:txBody>
      </p:sp>
    </p:spTree>
    <p:extLst>
      <p:ext uri="{BB962C8B-B14F-4D97-AF65-F5344CB8AC3E}">
        <p14:creationId xmlns:p14="http://schemas.microsoft.com/office/powerpoint/2010/main" val="5996710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24F0F9-7481-4BCA-B027-6225FF403752}" type="datetimeFigureOut">
              <a:rPr lang="en-US" smtClean="0">
                <a:solidFill>
                  <a:prstClr val="black">
                    <a:tint val="75000"/>
                  </a:prstClr>
                </a:solidFill>
              </a:rPr>
              <a:pPr/>
              <a:t>4/13/2017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B2806B3-CCB4-4839-976B-CDCD7B404E9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78905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24F0F9-7481-4BCA-B027-6225FF403752}" type="datetimeFigureOut">
              <a:rPr lang="en-US" smtClean="0">
                <a:solidFill>
                  <a:prstClr val="black">
                    <a:tint val="75000"/>
                  </a:prstClr>
                </a:solidFill>
              </a:rPr>
              <a:pPr/>
              <a:t>4/13/2017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B2806B3-CCB4-4839-976B-CDCD7B404E9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21130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24F0F9-7481-4BCA-B027-6225FF403752}" type="datetimeFigureOut">
              <a:rPr lang="en-US" smtClean="0">
                <a:solidFill>
                  <a:prstClr val="black">
                    <a:tint val="75000"/>
                  </a:prstClr>
                </a:solidFill>
              </a:rPr>
              <a:pPr/>
              <a:t>4/13/2017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B2806B3-CCB4-4839-976B-CDCD7B404E9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1516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550A39-4A1E-44A6-901F-4800C48C3ABE}" type="datetimeFigureOut">
              <a:rPr lang="en-US" smtClean="0"/>
              <a:t>4/13/2017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18FA1-4F9F-439E-BFD8-34F10244132F}" type="slidenum">
              <a:rPr lang="en-US" smtClean="0"/>
              <a:t>‹#›</a:t>
            </a:fld>
            <a:endParaRPr lang="en-US"/>
          </a:p>
        </p:txBody>
      </p:sp>
    </p:spTree>
    <p:extLst>
      <p:ext uri="{BB962C8B-B14F-4D97-AF65-F5344CB8AC3E}">
        <p14:creationId xmlns:p14="http://schemas.microsoft.com/office/powerpoint/2010/main" val="1808131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550A39-4A1E-44A6-901F-4800C48C3ABE}" type="datetimeFigureOut">
              <a:rPr lang="en-US" smtClean="0"/>
              <a:t>4/13/2017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E18FA1-4F9F-439E-BFD8-34F10244132F}" type="slidenum">
              <a:rPr lang="en-US" smtClean="0"/>
              <a:t>‹#›</a:t>
            </a:fld>
            <a:endParaRPr lang="en-US"/>
          </a:p>
        </p:txBody>
      </p:sp>
    </p:spTree>
    <p:extLst>
      <p:ext uri="{BB962C8B-B14F-4D97-AF65-F5344CB8AC3E}">
        <p14:creationId xmlns:p14="http://schemas.microsoft.com/office/powerpoint/2010/main" val="1792976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550A39-4A1E-44A6-901F-4800C48C3ABE}" type="datetimeFigureOut">
              <a:rPr lang="en-US" smtClean="0"/>
              <a:t>4/13/2017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E18FA1-4F9F-439E-BFD8-34F10244132F}" type="slidenum">
              <a:rPr lang="en-US" smtClean="0"/>
              <a:t>‹#›</a:t>
            </a:fld>
            <a:endParaRPr lang="en-US"/>
          </a:p>
        </p:txBody>
      </p:sp>
    </p:spTree>
    <p:extLst>
      <p:ext uri="{BB962C8B-B14F-4D97-AF65-F5344CB8AC3E}">
        <p14:creationId xmlns:p14="http://schemas.microsoft.com/office/powerpoint/2010/main" val="825334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550A39-4A1E-44A6-901F-4800C48C3ABE}" type="datetimeFigureOut">
              <a:rPr lang="en-US" smtClean="0"/>
              <a:t>4/13/2017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E18FA1-4F9F-439E-BFD8-34F10244132F}" type="slidenum">
              <a:rPr lang="en-US" smtClean="0"/>
              <a:t>‹#›</a:t>
            </a:fld>
            <a:endParaRPr lang="en-US"/>
          </a:p>
        </p:txBody>
      </p:sp>
    </p:spTree>
    <p:extLst>
      <p:ext uri="{BB962C8B-B14F-4D97-AF65-F5344CB8AC3E}">
        <p14:creationId xmlns:p14="http://schemas.microsoft.com/office/powerpoint/2010/main" val="3489392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50A39-4A1E-44A6-901F-4800C48C3ABE}" type="datetimeFigureOut">
              <a:rPr lang="en-US" smtClean="0"/>
              <a:t>4/13/2017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E18FA1-4F9F-439E-BFD8-34F10244132F}" type="slidenum">
              <a:rPr lang="en-US" smtClean="0"/>
              <a:t>‹#›</a:t>
            </a:fld>
            <a:endParaRPr lang="en-US"/>
          </a:p>
        </p:txBody>
      </p:sp>
    </p:spTree>
    <p:extLst>
      <p:ext uri="{BB962C8B-B14F-4D97-AF65-F5344CB8AC3E}">
        <p14:creationId xmlns:p14="http://schemas.microsoft.com/office/powerpoint/2010/main" val="1407346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0A39-4A1E-44A6-901F-4800C48C3ABE}" type="datetimeFigureOut">
              <a:rPr lang="en-US" smtClean="0"/>
              <a:t>4/13/2017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E18FA1-4F9F-439E-BFD8-34F10244132F}" type="slidenum">
              <a:rPr lang="en-US" smtClean="0"/>
              <a:t>‹#›</a:t>
            </a:fld>
            <a:endParaRPr lang="en-US"/>
          </a:p>
        </p:txBody>
      </p:sp>
    </p:spTree>
    <p:extLst>
      <p:ext uri="{BB962C8B-B14F-4D97-AF65-F5344CB8AC3E}">
        <p14:creationId xmlns:p14="http://schemas.microsoft.com/office/powerpoint/2010/main" val="2277467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50A39-4A1E-44A6-901F-4800C48C3ABE}" type="datetimeFigureOut">
              <a:rPr lang="en-US" smtClean="0"/>
              <a:t>4/13/2017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E18FA1-4F9F-439E-BFD8-34F10244132F}" type="slidenum">
              <a:rPr lang="en-US" smtClean="0"/>
              <a:t>‹#›</a:t>
            </a:fld>
            <a:endParaRPr lang="en-US"/>
          </a:p>
        </p:txBody>
      </p:sp>
    </p:spTree>
    <p:extLst>
      <p:ext uri="{BB962C8B-B14F-4D97-AF65-F5344CB8AC3E}">
        <p14:creationId xmlns:p14="http://schemas.microsoft.com/office/powerpoint/2010/main" val="2844089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50A39-4A1E-44A6-901F-4800C48C3ABE}" type="datetimeFigureOut">
              <a:rPr lang="en-US" smtClean="0"/>
              <a:t>4/13/2017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https://www.DanielLBenway.net</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E18FA1-4F9F-439E-BFD8-34F10244132F}" type="slidenum">
              <a:rPr lang="en-US" smtClean="0"/>
              <a:t>‹#›</a:t>
            </a:fld>
            <a:endParaRPr lang="en-US"/>
          </a:p>
        </p:txBody>
      </p:sp>
    </p:spTree>
    <p:extLst>
      <p:ext uri="{BB962C8B-B14F-4D97-AF65-F5344CB8AC3E}">
        <p14:creationId xmlns:p14="http://schemas.microsoft.com/office/powerpoint/2010/main" val="3277687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24F0F9-7481-4BCA-B027-6225FF403752}" type="datetimeFigureOut">
              <a:rPr lang="en-US" smtClean="0">
                <a:solidFill>
                  <a:prstClr val="black">
                    <a:tint val="75000"/>
                  </a:prstClr>
                </a:solidFill>
              </a:rPr>
              <a:pPr/>
              <a:t>4/13/2017</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2806B3-CCB4-4839-976B-CDCD7B404E9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2379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jpeg"/><Relationship Id="rId7" Type="http://schemas.openxmlformats.org/officeDocument/2006/relationships/hyperlink" Target="https://www.daniellbenway.net/" TargetMode="External"/><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hyperlink" Target="https://www.linkedin.com/in/DanielLBenway" TargetMode="Externa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File:BCPLifecycle.gi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en.wikipedia.org/wiki/File:BCPLifecycle.gi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s://en.wikipedia.org/wiki/File:BCPLifecycle.gi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en.wikipedia.org/wiki/File:BCPLifecycle.gif"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en.wikipedia.org/wiki/File:BCPLifecycle.gif"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en.wikipedia.org/wiki/File:BCPLifecycle.gi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jpeg"/><Relationship Id="rId7" Type="http://schemas.openxmlformats.org/officeDocument/2006/relationships/hyperlink" Target="https://www.daniellbenway.net/" TargetMode="External"/><Relationship Id="rId2" Type="http://schemas.openxmlformats.org/officeDocument/2006/relationships/notesSlide" Target="../notesSlides/notesSlide33.xml"/><Relationship Id="rId1" Type="http://schemas.openxmlformats.org/officeDocument/2006/relationships/slideLayout" Target="../slideLayouts/slideLayout18.xml"/><Relationship Id="rId6" Type="http://schemas.openxmlformats.org/officeDocument/2006/relationships/hyperlink" Target="https://www.linkedin.com/in/DanielLBenway" TargetMode="Externa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rot="10800000" flipH="1" flipV="1">
            <a:off x="3884709" y="2725894"/>
            <a:ext cx="7719462" cy="1938992"/>
          </a:xfrm>
          <a:prstGeom prst="rect">
            <a:avLst/>
          </a:prstGeom>
          <a:noFill/>
        </p:spPr>
        <p:txBody>
          <a:bodyPr wrap="square" rtlCol="0">
            <a:spAutoFit/>
          </a:bodyPr>
          <a:lstStyle/>
          <a:p>
            <a:r>
              <a:rPr lang="en-US" sz="4000" dirty="0" smtClean="0">
                <a:solidFill>
                  <a:prstClr val="black"/>
                </a:solidFill>
              </a:rPr>
              <a:t>Daniel L. Benway</a:t>
            </a:r>
          </a:p>
          <a:p>
            <a:r>
              <a:rPr lang="en-US" sz="2000" dirty="0" smtClean="0">
                <a:solidFill>
                  <a:prstClr val="black"/>
                </a:solidFill>
              </a:rPr>
              <a:t>Systems &amp; Network Administrator / Engineer</a:t>
            </a:r>
          </a:p>
          <a:p>
            <a:r>
              <a:rPr lang="en-US" sz="2000" dirty="0" smtClean="0">
                <a:solidFill>
                  <a:prstClr val="black"/>
                </a:solidFill>
              </a:rPr>
              <a:t>Information Security Architect Lead</a:t>
            </a:r>
          </a:p>
          <a:p>
            <a:r>
              <a:rPr lang="en-US" sz="2000" dirty="0" smtClean="0">
                <a:solidFill>
                  <a:prstClr val="black"/>
                </a:solidFill>
              </a:rPr>
              <a:t>BSc CS, MCSE (NT4, 2000), MCTS (SCCM 2012), Security+, Network+, CCNA (2.0), CLP (AD R4)</a:t>
            </a:r>
            <a:endParaRPr lang="en-US" sz="2000" dirty="0">
              <a:solidFill>
                <a:prstClr val="black"/>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3548" y="4932841"/>
            <a:ext cx="1689742" cy="494709"/>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43548" y="5489237"/>
            <a:ext cx="1094984" cy="531500"/>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43548" y="6102543"/>
            <a:ext cx="1792911" cy="364929"/>
          </a:xfrm>
          <a:prstGeom prst="rect">
            <a:avLst/>
          </a:prstGeom>
        </p:spPr>
      </p:pic>
      <p:sp>
        <p:nvSpPr>
          <p:cNvPr id="7" name="TextBox 6"/>
          <p:cNvSpPr txBox="1"/>
          <p:nvPr/>
        </p:nvSpPr>
        <p:spPr>
          <a:xfrm>
            <a:off x="3884709" y="5000935"/>
            <a:ext cx="7340252" cy="1508105"/>
          </a:xfrm>
          <a:prstGeom prst="rect">
            <a:avLst/>
          </a:prstGeom>
          <a:noFill/>
        </p:spPr>
        <p:txBody>
          <a:bodyPr wrap="square" rtlCol="0">
            <a:spAutoFit/>
          </a:bodyPr>
          <a:lstStyle/>
          <a:p>
            <a:r>
              <a:rPr lang="en-US" sz="2000" dirty="0" smtClean="0">
                <a:solidFill>
                  <a:prstClr val="black"/>
                </a:solidFill>
                <a:hlinkClick r:id="rId6"/>
              </a:rPr>
              <a:t>https://www.LinkedIn.com/in/DanielLBenway</a:t>
            </a:r>
            <a:endParaRPr lang="en-US" sz="2000" dirty="0" smtClean="0">
              <a:solidFill>
                <a:prstClr val="black"/>
              </a:solidFill>
            </a:endParaRPr>
          </a:p>
          <a:p>
            <a:endParaRPr lang="en-US" sz="1600" dirty="0" smtClean="0">
              <a:solidFill>
                <a:prstClr val="black"/>
              </a:solidFill>
            </a:endParaRPr>
          </a:p>
          <a:p>
            <a:r>
              <a:rPr lang="en-US" sz="2000" dirty="0" smtClean="0">
                <a:solidFill>
                  <a:prstClr val="black"/>
                </a:solidFill>
                <a:hlinkClick r:id="rId7"/>
              </a:rPr>
              <a:t>https://www.DanielLBenway.net</a:t>
            </a:r>
            <a:endParaRPr lang="en-US" sz="2000" dirty="0" smtClean="0">
              <a:solidFill>
                <a:prstClr val="black"/>
              </a:solidFill>
            </a:endParaRPr>
          </a:p>
          <a:p>
            <a:endParaRPr lang="en-US" sz="1600" dirty="0" smtClean="0">
              <a:solidFill>
                <a:prstClr val="black"/>
              </a:solidFill>
            </a:endParaRPr>
          </a:p>
          <a:p>
            <a:r>
              <a:rPr lang="en-US" sz="2000" dirty="0" smtClean="0">
                <a:solidFill>
                  <a:prstClr val="black"/>
                </a:solidFill>
              </a:rPr>
              <a:t>@Daniel_L_Benway</a:t>
            </a:r>
            <a:endParaRPr lang="en-US" sz="2000" dirty="0">
              <a:solidFill>
                <a:prstClr val="black"/>
              </a:solidFill>
            </a:endParaRPr>
          </a:p>
        </p:txBody>
      </p:sp>
      <p:pic>
        <p:nvPicPr>
          <p:cNvPr id="8" name="Pictur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543548" y="2776703"/>
            <a:ext cx="1792912" cy="1792912"/>
          </a:xfrm>
          <a:prstGeom prst="rect">
            <a:avLst/>
          </a:prstGeom>
        </p:spPr>
      </p:pic>
      <p:sp>
        <p:nvSpPr>
          <p:cNvPr id="2" name="Rectangle 1"/>
          <p:cNvSpPr/>
          <p:nvPr/>
        </p:nvSpPr>
        <p:spPr>
          <a:xfrm>
            <a:off x="0" y="285259"/>
            <a:ext cx="12192000" cy="2062103"/>
          </a:xfrm>
          <a:prstGeom prst="rect">
            <a:avLst/>
          </a:prstGeom>
        </p:spPr>
        <p:txBody>
          <a:bodyPr wrap="square">
            <a:spAutoFit/>
          </a:bodyPr>
          <a:lstStyle/>
          <a:p>
            <a:pPr algn="ctr"/>
            <a:r>
              <a:rPr lang="en-US" sz="9600" u="sng" dirty="0"/>
              <a:t>BCP &amp; DRP Overview</a:t>
            </a:r>
            <a:r>
              <a:rPr lang="en-US" sz="7200" dirty="0"/>
              <a:t/>
            </a:r>
            <a:br>
              <a:rPr lang="en-US" sz="7200" dirty="0"/>
            </a:br>
            <a:r>
              <a:rPr lang="en-US" sz="3200" dirty="0"/>
              <a:t>(business continuity </a:t>
            </a:r>
            <a:r>
              <a:rPr lang="en-US" sz="3200" dirty="0" smtClean="0"/>
              <a:t>plan, disaster </a:t>
            </a:r>
            <a:r>
              <a:rPr lang="en-US" sz="3200" dirty="0"/>
              <a:t>recovery plan)</a:t>
            </a:r>
          </a:p>
        </p:txBody>
      </p:sp>
    </p:spTree>
    <p:extLst>
      <p:ext uri="{BB962C8B-B14F-4D97-AF65-F5344CB8AC3E}">
        <p14:creationId xmlns:p14="http://schemas.microsoft.com/office/powerpoint/2010/main" val="39818663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200" b="1" u="sng" dirty="0"/>
              <a:t>The Critical, Overlooked Principles of BCP:</a:t>
            </a:r>
          </a:p>
        </p:txBody>
      </p:sp>
      <p:sp>
        <p:nvSpPr>
          <p:cNvPr id="5" name="Content Placeholder 4"/>
          <p:cNvSpPr>
            <a:spLocks noGrp="1"/>
          </p:cNvSpPr>
          <p:nvPr>
            <p:ph idx="1"/>
          </p:nvPr>
        </p:nvSpPr>
        <p:spPr>
          <a:xfrm>
            <a:off x="838200" y="1825625"/>
            <a:ext cx="10515600" cy="4205305"/>
          </a:xfrm>
        </p:spPr>
        <p:txBody>
          <a:bodyPr>
            <a:normAutofit/>
          </a:bodyPr>
          <a:lstStyle/>
          <a:p>
            <a:pPr lvl="1"/>
            <a:endParaRPr lang="en-US" dirty="0" smtClean="0"/>
          </a:p>
          <a:p>
            <a:pPr lvl="1"/>
            <a:r>
              <a:rPr lang="en-US" sz="2800" dirty="0" smtClean="0"/>
              <a:t>BCP must be maintained</a:t>
            </a:r>
            <a:r>
              <a:rPr lang="en-US" sz="2800" dirty="0"/>
              <a:t> </a:t>
            </a:r>
            <a:r>
              <a:rPr lang="en-US" sz="2800" dirty="0" smtClean="0"/>
              <a:t>(it has a full and continuous ‘lifecycle’, not done once and ‘finished’)</a:t>
            </a:r>
            <a:endParaRPr lang="en-US" sz="2800" dirty="0"/>
          </a:p>
          <a:p>
            <a:pPr lvl="1"/>
            <a:endParaRPr lang="en-US" sz="2800" dirty="0" smtClean="0"/>
          </a:p>
          <a:p>
            <a:pPr lvl="1"/>
            <a:r>
              <a:rPr lang="en-US" sz="2800" dirty="0" smtClean="0"/>
              <a:t>BCP should change as your organization does:</a:t>
            </a:r>
            <a:endParaRPr lang="en-US" dirty="0"/>
          </a:p>
          <a:p>
            <a:pPr lvl="2"/>
            <a:r>
              <a:rPr lang="en-US" dirty="0" smtClean="0"/>
              <a:t>what your business does will change</a:t>
            </a:r>
          </a:p>
          <a:p>
            <a:pPr lvl="2"/>
            <a:r>
              <a:rPr lang="en-US" dirty="0" smtClean="0"/>
              <a:t>your business values will change</a:t>
            </a:r>
          </a:p>
          <a:p>
            <a:pPr lvl="2"/>
            <a:r>
              <a:rPr lang="en-US" dirty="0" smtClean="0"/>
              <a:t>your abilities to fulfill a BCP will change (location, personnel, processes, resources, suppliers)</a:t>
            </a:r>
          </a:p>
        </p:txBody>
      </p:sp>
    </p:spTree>
    <p:extLst>
      <p:ext uri="{BB962C8B-B14F-4D97-AF65-F5344CB8AC3E}">
        <p14:creationId xmlns:p14="http://schemas.microsoft.com/office/powerpoint/2010/main" val="42093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5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Benefits of BCP:</a:t>
            </a:r>
            <a:endParaRPr lang="en-US" b="1" u="sng"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696685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10515600" cy="935038"/>
          </a:xfrm>
        </p:spPr>
        <p:txBody>
          <a:bodyPr/>
          <a:lstStyle/>
          <a:p>
            <a:r>
              <a:rPr lang="en-US" b="1" u="sng" dirty="0" smtClean="0"/>
              <a:t>Some Benefits of BCP:</a:t>
            </a:r>
            <a:endParaRPr lang="en-US" b="1" u="sng" dirty="0"/>
          </a:p>
        </p:txBody>
      </p:sp>
      <p:sp>
        <p:nvSpPr>
          <p:cNvPr id="5" name="Content Placeholder 4"/>
          <p:cNvSpPr>
            <a:spLocks noGrp="1"/>
          </p:cNvSpPr>
          <p:nvPr>
            <p:ph idx="1"/>
          </p:nvPr>
        </p:nvSpPr>
        <p:spPr>
          <a:xfrm>
            <a:off x="838200" y="1443039"/>
            <a:ext cx="10515600" cy="4786312"/>
          </a:xfrm>
        </p:spPr>
        <p:txBody>
          <a:bodyPr>
            <a:normAutofit fontScale="92500" lnSpcReduction="20000"/>
          </a:bodyPr>
          <a:lstStyle/>
          <a:p>
            <a:r>
              <a:rPr lang="en-US" dirty="0" smtClean="0"/>
              <a:t>increases the </a:t>
            </a:r>
            <a:r>
              <a:rPr lang="en-US" dirty="0"/>
              <a:t>likelihood of success during and after a </a:t>
            </a:r>
            <a:r>
              <a:rPr lang="en-US" dirty="0" smtClean="0"/>
              <a:t>disruption</a:t>
            </a:r>
            <a:endParaRPr lang="en-US" dirty="0"/>
          </a:p>
          <a:p>
            <a:r>
              <a:rPr lang="en-US" dirty="0" smtClean="0"/>
              <a:t>gets </a:t>
            </a:r>
            <a:r>
              <a:rPr lang="en-US" dirty="0"/>
              <a:t>you </a:t>
            </a:r>
            <a:r>
              <a:rPr lang="en-US" dirty="0" smtClean="0"/>
              <a:t>prepared for, and started </a:t>
            </a:r>
            <a:r>
              <a:rPr lang="en-US" dirty="0"/>
              <a:t>on the right </a:t>
            </a:r>
            <a:r>
              <a:rPr lang="en-US" dirty="0" smtClean="0"/>
              <a:t>track during a disruption</a:t>
            </a:r>
            <a:endParaRPr lang="en-US" dirty="0"/>
          </a:p>
          <a:p>
            <a:r>
              <a:rPr lang="en-US" dirty="0" smtClean="0"/>
              <a:t>during normal operations...</a:t>
            </a:r>
          </a:p>
          <a:p>
            <a:pPr lvl="1"/>
            <a:r>
              <a:rPr lang="en-US" dirty="0" smtClean="0"/>
              <a:t>gets you focused </a:t>
            </a:r>
            <a:r>
              <a:rPr lang="en-US" dirty="0"/>
              <a:t>on what </a:t>
            </a:r>
            <a:r>
              <a:rPr lang="en-US" dirty="0" smtClean="0"/>
              <a:t>your organization does and how, thus clarifying </a:t>
            </a:r>
            <a:r>
              <a:rPr lang="en-US" dirty="0"/>
              <a:t>all manner of decisions to those </a:t>
            </a:r>
            <a:r>
              <a:rPr lang="en-US" dirty="0" smtClean="0"/>
              <a:t>ends</a:t>
            </a:r>
            <a:endParaRPr lang="en-US" dirty="0"/>
          </a:p>
          <a:p>
            <a:pPr lvl="1"/>
            <a:r>
              <a:rPr lang="en-US" dirty="0" smtClean="0"/>
              <a:t>gets you focused </a:t>
            </a:r>
            <a:r>
              <a:rPr lang="en-US" dirty="0"/>
              <a:t>on your key </a:t>
            </a:r>
            <a:r>
              <a:rPr lang="en-US" dirty="0" smtClean="0"/>
              <a:t>items so they don’t </a:t>
            </a:r>
            <a:r>
              <a:rPr lang="en-US" dirty="0"/>
              <a:t>get neglected or </a:t>
            </a:r>
            <a:r>
              <a:rPr lang="en-US" dirty="0" smtClean="0"/>
              <a:t>forgotten</a:t>
            </a:r>
            <a:endParaRPr lang="en-US" dirty="0"/>
          </a:p>
          <a:p>
            <a:pPr lvl="1"/>
            <a:r>
              <a:rPr lang="en-US" dirty="0" smtClean="0"/>
              <a:t>increases </a:t>
            </a:r>
            <a:r>
              <a:rPr lang="en-US" dirty="0"/>
              <a:t>smoothness and </a:t>
            </a:r>
            <a:r>
              <a:rPr lang="en-US" dirty="0" smtClean="0"/>
              <a:t>efficacy</a:t>
            </a:r>
          </a:p>
          <a:p>
            <a:pPr lvl="1"/>
            <a:r>
              <a:rPr lang="en-US" dirty="0" smtClean="0"/>
              <a:t>creates </a:t>
            </a:r>
            <a:r>
              <a:rPr lang="en-US" dirty="0"/>
              <a:t>an environment where BCP </a:t>
            </a:r>
            <a:r>
              <a:rPr lang="en-US" dirty="0" smtClean="0"/>
              <a:t>is a normal activity - </a:t>
            </a:r>
            <a:r>
              <a:rPr lang="en-US" dirty="0"/>
              <a:t>i.e. ‘buy-in</a:t>
            </a:r>
            <a:r>
              <a:rPr lang="en-US" dirty="0" smtClean="0"/>
              <a:t>’</a:t>
            </a:r>
            <a:endParaRPr lang="en-US" dirty="0"/>
          </a:p>
          <a:p>
            <a:pPr lvl="1"/>
            <a:r>
              <a:rPr lang="en-US" dirty="0" smtClean="0"/>
              <a:t>helps </a:t>
            </a:r>
            <a:r>
              <a:rPr lang="en-US" dirty="0"/>
              <a:t>with the onboarding of new </a:t>
            </a:r>
            <a:r>
              <a:rPr lang="en-US" dirty="0" smtClean="0"/>
              <a:t>personnel</a:t>
            </a:r>
            <a:endParaRPr lang="en-US" dirty="0"/>
          </a:p>
          <a:p>
            <a:pPr lvl="1"/>
            <a:r>
              <a:rPr lang="en-US" dirty="0" smtClean="0"/>
              <a:t>enhances </a:t>
            </a:r>
            <a:r>
              <a:rPr lang="en-US" dirty="0"/>
              <a:t>your organization’s </a:t>
            </a:r>
            <a:r>
              <a:rPr lang="en-US" dirty="0" smtClean="0"/>
              <a:t>reputation</a:t>
            </a:r>
            <a:endParaRPr lang="en-US" dirty="0"/>
          </a:p>
          <a:p>
            <a:pPr lvl="1"/>
            <a:r>
              <a:rPr lang="en-US" dirty="0" smtClean="0"/>
              <a:t>fulfills </a:t>
            </a:r>
            <a:r>
              <a:rPr lang="en-US" dirty="0"/>
              <a:t>contractual </a:t>
            </a:r>
            <a:r>
              <a:rPr lang="en-US" dirty="0" smtClean="0"/>
              <a:t>obligations</a:t>
            </a:r>
          </a:p>
          <a:p>
            <a:pPr lvl="1"/>
            <a:r>
              <a:rPr lang="en-US" dirty="0" smtClean="0"/>
              <a:t>demonstrates due diligence</a:t>
            </a:r>
            <a:endParaRPr lang="en-US" dirty="0"/>
          </a:p>
          <a:p>
            <a:pPr lvl="1"/>
            <a:r>
              <a:rPr lang="en-US" dirty="0" smtClean="0"/>
              <a:t>increasingly </a:t>
            </a:r>
            <a:r>
              <a:rPr lang="en-US" dirty="0"/>
              <a:t>required for regulatory </a:t>
            </a:r>
            <a:r>
              <a:rPr lang="en-US" dirty="0" smtClean="0"/>
              <a:t>compliance</a:t>
            </a:r>
            <a:endParaRPr lang="en-US" dirty="0"/>
          </a:p>
          <a:p>
            <a:pPr lvl="1"/>
            <a:r>
              <a:rPr lang="en-US" dirty="0" smtClean="0"/>
              <a:t>reduces insurance premiums</a:t>
            </a:r>
            <a:endParaRPr lang="en-US" dirty="0"/>
          </a:p>
        </p:txBody>
      </p:sp>
    </p:spTree>
    <p:extLst>
      <p:ext uri="{BB962C8B-B14F-4D97-AF65-F5344CB8AC3E}">
        <p14:creationId xmlns:p14="http://schemas.microsoft.com/office/powerpoint/2010/main" val="2528685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fade">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fade">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fade">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BCP</a:t>
            </a:r>
            <a:r>
              <a:rPr lang="en-US" b="1" u="sng" dirty="0"/>
              <a:t> </a:t>
            </a:r>
            <a:r>
              <a:rPr lang="en-US" b="1" u="sng" dirty="0" smtClean="0"/>
              <a:t>Lifecycle:</a:t>
            </a:r>
            <a:endParaRPr lang="en-US" b="1" u="sng"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996747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29188" y="2198867"/>
            <a:ext cx="6229350" cy="2930345"/>
          </a:xfrm>
        </p:spPr>
        <p:txBody>
          <a:bodyPr>
            <a:normAutofit/>
          </a:bodyPr>
          <a:lstStyle/>
          <a:p>
            <a:r>
              <a:rPr lang="en-US" dirty="0"/>
              <a:t>analysis</a:t>
            </a:r>
          </a:p>
          <a:p>
            <a:r>
              <a:rPr lang="en-US" dirty="0"/>
              <a:t>solution design</a:t>
            </a:r>
          </a:p>
          <a:p>
            <a:r>
              <a:rPr lang="en-US" dirty="0"/>
              <a:t>implementation of solution</a:t>
            </a:r>
          </a:p>
          <a:p>
            <a:r>
              <a:rPr lang="en-US" dirty="0"/>
              <a:t>testing of solution</a:t>
            </a:r>
          </a:p>
          <a:p>
            <a:r>
              <a:rPr lang="en-US" dirty="0"/>
              <a:t>ongoing maintenance of the BCP</a:t>
            </a:r>
          </a:p>
        </p:txBody>
      </p:sp>
      <p:pic>
        <p:nvPicPr>
          <p:cNvPr id="5" name="Picture 4" descr="https://upload.wikimedia.org/wikipedia/en/thumb/c/cf/BCPLifecycle.gif/220px-BCPLifecycle.gif">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581150" y="2033587"/>
            <a:ext cx="2676525" cy="2652713"/>
          </a:xfrm>
          <a:prstGeom prst="rect">
            <a:avLst/>
          </a:prstGeom>
          <a:noFill/>
          <a:ln>
            <a:noFill/>
          </a:ln>
        </p:spPr>
      </p:pic>
      <p:sp>
        <p:nvSpPr>
          <p:cNvPr id="2" name="Title 1"/>
          <p:cNvSpPr>
            <a:spLocks noGrp="1"/>
          </p:cNvSpPr>
          <p:nvPr>
            <p:ph type="title"/>
          </p:nvPr>
        </p:nvSpPr>
        <p:spPr>
          <a:xfrm>
            <a:off x="0" y="365125"/>
            <a:ext cx="12192000" cy="1325563"/>
          </a:xfrm>
        </p:spPr>
        <p:txBody>
          <a:bodyPr>
            <a:normAutofit/>
          </a:bodyPr>
          <a:lstStyle/>
          <a:p>
            <a:pPr algn="ctr"/>
            <a:r>
              <a:rPr lang="en-US" b="1" u="sng" dirty="0"/>
              <a:t>BCP Lifecycle: </a:t>
            </a:r>
            <a:r>
              <a:rPr lang="en-US" sz="2200" b="1" u="sng" dirty="0"/>
              <a:t>Analysis → Solution → Implementation → Testing → </a:t>
            </a:r>
            <a:r>
              <a:rPr lang="en-US" sz="2200" b="1" u="sng" dirty="0" smtClean="0"/>
              <a:t>Maintenance</a:t>
            </a:r>
            <a:endParaRPr lang="en-US" sz="2200" dirty="0"/>
          </a:p>
        </p:txBody>
      </p:sp>
    </p:spTree>
    <p:extLst>
      <p:ext uri="{BB962C8B-B14F-4D97-AF65-F5344CB8AC3E}">
        <p14:creationId xmlns:p14="http://schemas.microsoft.com/office/powerpoint/2010/main" val="240064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txBody>
          <a:bodyPr>
            <a:normAutofit/>
          </a:bodyPr>
          <a:lstStyle/>
          <a:p>
            <a:pPr algn="ctr"/>
            <a:r>
              <a:rPr lang="en-US" sz="2000" b="1" u="sng" dirty="0" smtClean="0"/>
              <a:t>BCP Lifecycle: </a:t>
            </a:r>
            <a:r>
              <a:rPr lang="en-US" sz="4000" b="1" u="sng" dirty="0" smtClean="0"/>
              <a:t>Analysis</a:t>
            </a:r>
            <a:r>
              <a:rPr lang="en-US" sz="2000" b="1" u="sng" dirty="0" smtClean="0"/>
              <a:t> → Solution → Implementation → Testing → Maintenance</a:t>
            </a:r>
            <a:endParaRPr lang="en-US" sz="2000" b="1" u="sng" dirty="0"/>
          </a:p>
        </p:txBody>
      </p:sp>
      <p:sp>
        <p:nvSpPr>
          <p:cNvPr id="3" name="Content Placeholder 2"/>
          <p:cNvSpPr>
            <a:spLocks noGrp="1"/>
          </p:cNvSpPr>
          <p:nvPr>
            <p:ph idx="1"/>
          </p:nvPr>
        </p:nvSpPr>
        <p:spPr>
          <a:xfrm>
            <a:off x="1981201" y="2035629"/>
            <a:ext cx="9405256" cy="4163106"/>
          </a:xfrm>
        </p:spPr>
        <p:txBody>
          <a:bodyPr/>
          <a:lstStyle/>
          <a:p>
            <a:pPr marL="0" indent="0">
              <a:buNone/>
            </a:pPr>
            <a:r>
              <a:rPr lang="en-US" dirty="0" smtClean="0"/>
              <a:t>BCP Analysis is comprised of four parts:</a:t>
            </a:r>
          </a:p>
          <a:p>
            <a:endParaRPr lang="en-US" sz="1000" dirty="0" smtClean="0"/>
          </a:p>
          <a:p>
            <a:pPr marL="511175"/>
            <a:r>
              <a:rPr lang="en-US" dirty="0" smtClean="0"/>
              <a:t>BIA (business impact analysis)</a:t>
            </a:r>
          </a:p>
          <a:p>
            <a:pPr marL="511175"/>
            <a:r>
              <a:rPr lang="en-US" dirty="0" smtClean="0"/>
              <a:t>TRA (threat and risk </a:t>
            </a:r>
            <a:r>
              <a:rPr lang="en-US" dirty="0"/>
              <a:t>analysis)</a:t>
            </a:r>
            <a:endParaRPr lang="en-US" dirty="0" smtClean="0"/>
          </a:p>
          <a:p>
            <a:pPr marL="511175"/>
            <a:r>
              <a:rPr lang="en-US" dirty="0" smtClean="0"/>
              <a:t>Impact </a:t>
            </a:r>
            <a:r>
              <a:rPr lang="en-US" dirty="0"/>
              <a:t>S</a:t>
            </a:r>
            <a:r>
              <a:rPr lang="en-US" dirty="0" smtClean="0"/>
              <a:t>cenarios</a:t>
            </a:r>
          </a:p>
          <a:p>
            <a:pPr marL="511175"/>
            <a:r>
              <a:rPr lang="en-US" dirty="0" smtClean="0"/>
              <a:t>Recovery </a:t>
            </a:r>
            <a:r>
              <a:rPr lang="en-US" dirty="0"/>
              <a:t>R</a:t>
            </a:r>
            <a:r>
              <a:rPr lang="en-US" dirty="0" smtClean="0"/>
              <a:t>equirements</a:t>
            </a:r>
            <a:endParaRPr lang="en-US" dirty="0"/>
          </a:p>
        </p:txBody>
      </p:sp>
    </p:spTree>
    <p:extLst>
      <p:ext uri="{BB962C8B-B14F-4D97-AF65-F5344CB8AC3E}">
        <p14:creationId xmlns:p14="http://schemas.microsoft.com/office/powerpoint/2010/main" val="2262012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063625"/>
          </a:xfrm>
        </p:spPr>
        <p:txBody>
          <a:bodyPr>
            <a:normAutofit/>
          </a:bodyPr>
          <a:lstStyle/>
          <a:p>
            <a:pPr algn="ctr"/>
            <a:r>
              <a:rPr lang="en-US" sz="2200" b="1" u="sng" dirty="0"/>
              <a:t>BCP Lifecycle: </a:t>
            </a:r>
            <a:r>
              <a:rPr lang="en-US" b="1" u="sng" dirty="0" smtClean="0"/>
              <a:t>Analysis: BIA</a:t>
            </a:r>
            <a:r>
              <a:rPr lang="en-US" sz="2200" b="1" u="sng" dirty="0" smtClean="0"/>
              <a:t> </a:t>
            </a:r>
            <a:r>
              <a:rPr lang="en-US" sz="2200" b="1" u="sng" dirty="0"/>
              <a:t>→ Solution → Implementation → Testing → </a:t>
            </a:r>
            <a:r>
              <a:rPr lang="en-US" sz="2200" b="1" u="sng" dirty="0" smtClean="0"/>
              <a:t>Maintenance</a:t>
            </a:r>
            <a:endParaRPr lang="en-US" sz="2200" b="1" u="sng" dirty="0"/>
          </a:p>
        </p:txBody>
      </p:sp>
      <p:sp>
        <p:nvSpPr>
          <p:cNvPr id="3" name="Content Placeholder 2"/>
          <p:cNvSpPr>
            <a:spLocks noGrp="1"/>
          </p:cNvSpPr>
          <p:nvPr>
            <p:ph idx="1"/>
          </p:nvPr>
        </p:nvSpPr>
        <p:spPr>
          <a:xfrm>
            <a:off x="1343025" y="2371724"/>
            <a:ext cx="10010774" cy="3805239"/>
          </a:xfrm>
        </p:spPr>
        <p:txBody>
          <a:bodyPr/>
          <a:lstStyle/>
          <a:p>
            <a:pPr marL="0" indent="0">
              <a:buNone/>
            </a:pPr>
            <a:r>
              <a:rPr lang="en-US" dirty="0" smtClean="0"/>
              <a:t>BIA (business impact analysis) - </a:t>
            </a:r>
            <a:r>
              <a:rPr lang="en-US" dirty="0"/>
              <a:t>a detailed assessment of your organization’s </a:t>
            </a:r>
            <a:r>
              <a:rPr lang="en-US" u="sng" dirty="0"/>
              <a:t>key services</a:t>
            </a:r>
            <a:r>
              <a:rPr lang="en-US" dirty="0"/>
              <a:t>, the </a:t>
            </a:r>
            <a:r>
              <a:rPr lang="en-US" u="sng" dirty="0"/>
              <a:t>dependencies</a:t>
            </a:r>
            <a:r>
              <a:rPr lang="en-US" dirty="0"/>
              <a:t> thereof, and your </a:t>
            </a:r>
            <a:r>
              <a:rPr lang="en-US" u="sng" dirty="0"/>
              <a:t>outage/recovery </a:t>
            </a:r>
            <a:r>
              <a:rPr lang="en-US" u="sng" dirty="0" smtClean="0"/>
              <a:t>tolerances</a:t>
            </a:r>
          </a:p>
          <a:p>
            <a:pPr marL="0" indent="0">
              <a:buNone/>
            </a:pPr>
            <a:endParaRPr lang="en-US" sz="800" dirty="0" smtClean="0"/>
          </a:p>
        </p:txBody>
      </p:sp>
    </p:spTree>
    <p:extLst>
      <p:ext uri="{BB962C8B-B14F-4D97-AF65-F5344CB8AC3E}">
        <p14:creationId xmlns:p14="http://schemas.microsoft.com/office/powerpoint/2010/main" val="1985759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00137"/>
          </a:xfrm>
        </p:spPr>
        <p:txBody>
          <a:bodyPr>
            <a:normAutofit/>
          </a:bodyPr>
          <a:lstStyle/>
          <a:p>
            <a:pPr algn="ctr"/>
            <a:r>
              <a:rPr lang="en-US" sz="2200" b="1" u="sng" dirty="0">
                <a:solidFill>
                  <a:prstClr val="black"/>
                </a:solidFill>
              </a:rPr>
              <a:t>BCP Lifecycle: </a:t>
            </a:r>
            <a:r>
              <a:rPr lang="en-US" b="1" u="sng" dirty="0">
                <a:solidFill>
                  <a:prstClr val="black"/>
                </a:solidFill>
              </a:rPr>
              <a:t>Analysis: BIA</a:t>
            </a:r>
            <a:r>
              <a:rPr lang="en-US" sz="2200" b="1" u="sng" dirty="0">
                <a:solidFill>
                  <a:prstClr val="black"/>
                </a:solidFill>
              </a:rPr>
              <a:t> → Solution → Implementation → Testing → </a:t>
            </a:r>
            <a:r>
              <a:rPr lang="en-US" sz="2200" b="1" u="sng" dirty="0" smtClean="0">
                <a:solidFill>
                  <a:prstClr val="black"/>
                </a:solidFill>
              </a:rPr>
              <a:t>Maintenance</a:t>
            </a:r>
            <a:endParaRPr lang="en-US" b="1" u="sng" dirty="0"/>
          </a:p>
        </p:txBody>
      </p:sp>
      <p:sp>
        <p:nvSpPr>
          <p:cNvPr id="3" name="Content Placeholder 2"/>
          <p:cNvSpPr>
            <a:spLocks noGrp="1"/>
          </p:cNvSpPr>
          <p:nvPr>
            <p:ph idx="1"/>
          </p:nvPr>
        </p:nvSpPr>
        <p:spPr>
          <a:xfrm>
            <a:off x="838200" y="1228726"/>
            <a:ext cx="10515599" cy="4914900"/>
          </a:xfrm>
        </p:spPr>
        <p:txBody>
          <a:bodyPr>
            <a:normAutofit lnSpcReduction="10000"/>
          </a:bodyPr>
          <a:lstStyle/>
          <a:p>
            <a:r>
              <a:rPr lang="en-US" sz="2400" dirty="0"/>
              <a:t>What are your key services? Daily, weekly, </a:t>
            </a:r>
            <a:r>
              <a:rPr lang="en-US" sz="2400" dirty="0" smtClean="0"/>
              <a:t>bi-weekly, monthly</a:t>
            </a:r>
            <a:r>
              <a:rPr lang="en-US" sz="2400" dirty="0"/>
              <a:t>, quarterly, yearly? (e.g. applications, files/data, email, </a:t>
            </a:r>
            <a:r>
              <a:rPr lang="en-US" sz="2400" dirty="0" smtClean="0"/>
              <a:t>network, phone</a:t>
            </a:r>
            <a:r>
              <a:rPr lang="en-US" sz="2400" dirty="0"/>
              <a:t>, etc.)</a:t>
            </a:r>
          </a:p>
          <a:p>
            <a:r>
              <a:rPr lang="en-US" sz="2400" dirty="0"/>
              <a:t>What is the criticality of each key service?</a:t>
            </a:r>
          </a:p>
          <a:p>
            <a:r>
              <a:rPr lang="en-US" sz="2400" dirty="0"/>
              <a:t>Who are the owners of each key service?</a:t>
            </a:r>
          </a:p>
          <a:p>
            <a:r>
              <a:rPr lang="en-US" sz="2400" dirty="0"/>
              <a:t>What are the key dependencies of each key service? Consider ‘LPPRS’ </a:t>
            </a:r>
            <a:r>
              <a:rPr lang="en-US" sz="2400" dirty="0" smtClean="0"/>
              <a:t>- </a:t>
            </a:r>
            <a:r>
              <a:rPr lang="en-US" sz="2400" dirty="0"/>
              <a:t>location, personnel, processes, resources, and suppliers</a:t>
            </a:r>
            <a:r>
              <a:rPr lang="en-US" sz="2400" dirty="0" smtClean="0"/>
              <a:t>.</a:t>
            </a:r>
          </a:p>
          <a:p>
            <a:r>
              <a:rPr lang="en-US" sz="2400" dirty="0" smtClean="0"/>
              <a:t>Who are the owners of each key dependency?</a:t>
            </a:r>
          </a:p>
          <a:p>
            <a:r>
              <a:rPr lang="en-US" sz="2400" dirty="0" smtClean="0"/>
              <a:t>What are the recovery tolerances of each key dependency?</a:t>
            </a:r>
          </a:p>
          <a:p>
            <a:pPr lvl="2"/>
            <a:r>
              <a:rPr lang="en-US" dirty="0"/>
              <a:t>MTPOD (maximum tolerable period of disruption)</a:t>
            </a:r>
          </a:p>
          <a:p>
            <a:pPr lvl="2"/>
            <a:r>
              <a:rPr lang="en-US" dirty="0"/>
              <a:t>RTO (recovery time objective) - the </a:t>
            </a:r>
            <a:r>
              <a:rPr lang="en-US" dirty="0" smtClean="0"/>
              <a:t>reasonable and expected time </a:t>
            </a:r>
            <a:r>
              <a:rPr lang="en-US" dirty="0"/>
              <a:t>to resolve a disruption</a:t>
            </a:r>
          </a:p>
          <a:p>
            <a:pPr lvl="2"/>
            <a:r>
              <a:rPr lang="en-US" dirty="0"/>
              <a:t>MTDL (maximum tolerable data loss)</a:t>
            </a:r>
          </a:p>
          <a:p>
            <a:pPr lvl="2"/>
            <a:r>
              <a:rPr lang="en-US" dirty="0"/>
              <a:t>RPO (recovery point objective) - the </a:t>
            </a:r>
            <a:r>
              <a:rPr lang="en-US" dirty="0" smtClean="0"/>
              <a:t>reasonable and expected level </a:t>
            </a:r>
            <a:r>
              <a:rPr lang="en-US" dirty="0"/>
              <a:t>of </a:t>
            </a:r>
            <a:r>
              <a:rPr lang="en-US" dirty="0" smtClean="0"/>
              <a:t>resolution</a:t>
            </a:r>
            <a:endParaRPr lang="en-US" dirty="0"/>
          </a:p>
          <a:p>
            <a:pPr lvl="2"/>
            <a:r>
              <a:rPr lang="en-US" dirty="0"/>
              <a:t>SLAs - the agreements have been made with the </a:t>
            </a:r>
            <a:r>
              <a:rPr lang="en-US" dirty="0" smtClean="0"/>
              <a:t>business</a:t>
            </a:r>
            <a:endParaRPr lang="en-US" dirty="0"/>
          </a:p>
          <a:p>
            <a:pPr marL="0" indent="0">
              <a:buNone/>
            </a:pPr>
            <a:endParaRPr lang="en-US" sz="800" dirty="0" smtClean="0"/>
          </a:p>
        </p:txBody>
      </p:sp>
    </p:spTree>
    <p:extLst>
      <p:ext uri="{BB962C8B-B14F-4D97-AF65-F5344CB8AC3E}">
        <p14:creationId xmlns:p14="http://schemas.microsoft.com/office/powerpoint/2010/main" val="2096840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063625"/>
          </a:xfrm>
        </p:spPr>
        <p:txBody>
          <a:bodyPr>
            <a:normAutofit/>
          </a:bodyPr>
          <a:lstStyle/>
          <a:p>
            <a:pPr algn="ctr"/>
            <a:r>
              <a:rPr lang="en-US" sz="2000" b="1" u="sng" dirty="0">
                <a:solidFill>
                  <a:prstClr val="black"/>
                </a:solidFill>
              </a:rPr>
              <a:t>BCP Lifecycle: </a:t>
            </a:r>
            <a:r>
              <a:rPr lang="en-US" sz="4000" b="1" u="sng" dirty="0">
                <a:solidFill>
                  <a:prstClr val="black"/>
                </a:solidFill>
              </a:rPr>
              <a:t>Analysis: </a:t>
            </a:r>
            <a:r>
              <a:rPr lang="en-US" sz="4000" b="1" u="sng" dirty="0" smtClean="0">
                <a:solidFill>
                  <a:prstClr val="black"/>
                </a:solidFill>
              </a:rPr>
              <a:t>TRA </a:t>
            </a:r>
            <a:r>
              <a:rPr lang="en-US" sz="2000" b="1" u="sng" dirty="0">
                <a:solidFill>
                  <a:prstClr val="black"/>
                </a:solidFill>
              </a:rPr>
              <a:t>→ Solution → Implementation → Testing → Maintenance</a:t>
            </a:r>
            <a:endParaRPr lang="en-US" sz="2000" b="1" u="sng" dirty="0"/>
          </a:p>
        </p:txBody>
      </p:sp>
      <p:sp>
        <p:nvSpPr>
          <p:cNvPr id="3" name="Content Placeholder 2"/>
          <p:cNvSpPr>
            <a:spLocks noGrp="1"/>
          </p:cNvSpPr>
          <p:nvPr>
            <p:ph idx="1"/>
          </p:nvPr>
        </p:nvSpPr>
        <p:spPr>
          <a:xfrm>
            <a:off x="1343025" y="1428750"/>
            <a:ext cx="10515600" cy="4914900"/>
          </a:xfrm>
        </p:spPr>
        <p:txBody>
          <a:bodyPr>
            <a:normAutofit fontScale="92500" lnSpcReduction="20000"/>
          </a:bodyPr>
          <a:lstStyle/>
          <a:p>
            <a:pPr marL="0" indent="0">
              <a:buNone/>
            </a:pPr>
            <a:r>
              <a:rPr lang="en-US" sz="3100" dirty="0" smtClean="0"/>
              <a:t>TRA (threat and risk analysis) - an assessment of </a:t>
            </a:r>
            <a:r>
              <a:rPr lang="en-US" sz="3100" dirty="0"/>
              <a:t>the threats and risks to each key </a:t>
            </a:r>
            <a:r>
              <a:rPr lang="en-US" sz="3100" dirty="0" smtClean="0"/>
              <a:t>dependency</a:t>
            </a:r>
          </a:p>
          <a:p>
            <a:pPr marL="0" indent="0">
              <a:buNone/>
            </a:pPr>
            <a:endParaRPr lang="en-US" sz="3100" dirty="0" smtClean="0"/>
          </a:p>
          <a:p>
            <a:pPr lvl="1"/>
            <a:r>
              <a:rPr lang="en-US" sz="3100" dirty="0" smtClean="0"/>
              <a:t>begin looking for and thinking in </a:t>
            </a:r>
            <a:r>
              <a:rPr lang="en-US" sz="3100" dirty="0"/>
              <a:t>terms of threats and </a:t>
            </a:r>
            <a:r>
              <a:rPr lang="en-US" sz="3100" dirty="0" smtClean="0"/>
              <a:t>risks</a:t>
            </a:r>
          </a:p>
          <a:p>
            <a:pPr lvl="1"/>
            <a:r>
              <a:rPr lang="en-US" sz="3100" dirty="0" smtClean="0"/>
              <a:t>become </a:t>
            </a:r>
            <a:r>
              <a:rPr lang="en-US" sz="3100" dirty="0"/>
              <a:t>familiar with </a:t>
            </a:r>
            <a:r>
              <a:rPr lang="en-US" sz="3100" dirty="0" smtClean="0"/>
              <a:t>TRA concepts </a:t>
            </a:r>
            <a:r>
              <a:rPr lang="en-US" sz="3100" dirty="0"/>
              <a:t>and </a:t>
            </a:r>
            <a:r>
              <a:rPr lang="en-US" sz="3100" dirty="0" smtClean="0"/>
              <a:t>terminology (next slide)</a:t>
            </a:r>
          </a:p>
          <a:p>
            <a:pPr lvl="1"/>
            <a:r>
              <a:rPr lang="en-US" sz="3100" dirty="0" smtClean="0"/>
              <a:t>not possible or efficient to </a:t>
            </a:r>
            <a:r>
              <a:rPr lang="en-US" sz="3100" dirty="0"/>
              <a:t>exhaustively delineate </a:t>
            </a:r>
            <a:r>
              <a:rPr lang="en-US" sz="3100" dirty="0" smtClean="0"/>
              <a:t>all threats and risks, or completely protect </a:t>
            </a:r>
            <a:r>
              <a:rPr lang="en-US" sz="3100" dirty="0"/>
              <a:t>all </a:t>
            </a:r>
            <a:r>
              <a:rPr lang="en-US" sz="3100" dirty="0" smtClean="0"/>
              <a:t>dependencies</a:t>
            </a:r>
          </a:p>
          <a:p>
            <a:pPr lvl="1"/>
            <a:r>
              <a:rPr lang="en-US" sz="3100" dirty="0"/>
              <a:t>do not over-sensationalize when considering threats and </a:t>
            </a:r>
            <a:r>
              <a:rPr lang="en-US" sz="3100" dirty="0" smtClean="0"/>
              <a:t>risks</a:t>
            </a:r>
          </a:p>
          <a:p>
            <a:pPr lvl="1"/>
            <a:r>
              <a:rPr lang="en-US" sz="3100" dirty="0" smtClean="0"/>
              <a:t>disruptions </a:t>
            </a:r>
            <a:r>
              <a:rPr lang="en-US" sz="3100" dirty="0"/>
              <a:t>can be sudden onset or slow onset, they can come from outside or inside, they can be caused by external forces or </a:t>
            </a:r>
            <a:r>
              <a:rPr lang="en-US" sz="3100" dirty="0" smtClean="0"/>
              <a:t>oneself</a:t>
            </a:r>
          </a:p>
          <a:p>
            <a:pPr lvl="1"/>
            <a:r>
              <a:rPr lang="en-US" sz="3100" dirty="0" smtClean="0"/>
              <a:t>look </a:t>
            </a:r>
            <a:r>
              <a:rPr lang="en-US" sz="3100" dirty="0"/>
              <a:t>at previously occurring threats and risks which are likely to happen again</a:t>
            </a:r>
          </a:p>
          <a:p>
            <a:pPr marL="0" indent="0">
              <a:buNone/>
            </a:pPr>
            <a:endParaRPr lang="en-US" dirty="0" smtClean="0"/>
          </a:p>
          <a:p>
            <a:pPr marL="0" lvl="1" indent="0">
              <a:spcBef>
                <a:spcPts val="1000"/>
              </a:spcBef>
              <a:buNone/>
            </a:pPr>
            <a:endParaRPr lang="en-US" dirty="0" smtClean="0"/>
          </a:p>
          <a:p>
            <a:pPr marL="228600" lvl="1">
              <a:spcBef>
                <a:spcPts val="1000"/>
              </a:spcBef>
            </a:pPr>
            <a:endParaRPr lang="en-US" dirty="0"/>
          </a:p>
          <a:p>
            <a:endParaRPr lang="en-US" dirty="0" smtClean="0"/>
          </a:p>
          <a:p>
            <a:pPr marL="0" indent="0">
              <a:buNone/>
            </a:pPr>
            <a:endParaRPr lang="en-US" sz="800" dirty="0" smtClean="0"/>
          </a:p>
        </p:txBody>
      </p:sp>
    </p:spTree>
    <p:extLst>
      <p:ext uri="{BB962C8B-B14F-4D97-AF65-F5344CB8AC3E}">
        <p14:creationId xmlns:p14="http://schemas.microsoft.com/office/powerpoint/2010/main" val="612392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28712"/>
          </a:xfrm>
        </p:spPr>
        <p:txBody>
          <a:bodyPr>
            <a:normAutofit/>
          </a:bodyPr>
          <a:lstStyle/>
          <a:p>
            <a:pPr algn="ctr"/>
            <a:r>
              <a:rPr lang="en-US" sz="2200" b="1" u="sng" dirty="0">
                <a:solidFill>
                  <a:prstClr val="black"/>
                </a:solidFill>
              </a:rPr>
              <a:t>BCP Lifecycle: </a:t>
            </a:r>
            <a:r>
              <a:rPr lang="en-US" b="1" u="sng" dirty="0">
                <a:solidFill>
                  <a:prstClr val="black"/>
                </a:solidFill>
              </a:rPr>
              <a:t>Analysis: TRA</a:t>
            </a:r>
            <a:r>
              <a:rPr lang="en-US" sz="2000" b="1" u="sng" dirty="0">
                <a:solidFill>
                  <a:prstClr val="black"/>
                </a:solidFill>
              </a:rPr>
              <a:t> → Solution → Implementation → Testing → Maintenance</a:t>
            </a:r>
            <a:endParaRPr lang="en-US" sz="2000" b="1" u="sng" dirty="0"/>
          </a:p>
        </p:txBody>
      </p:sp>
      <p:sp>
        <p:nvSpPr>
          <p:cNvPr id="3" name="Content Placeholder 2"/>
          <p:cNvSpPr>
            <a:spLocks noGrp="1"/>
          </p:cNvSpPr>
          <p:nvPr>
            <p:ph idx="1"/>
          </p:nvPr>
        </p:nvSpPr>
        <p:spPr>
          <a:xfrm>
            <a:off x="1257300" y="1243013"/>
            <a:ext cx="10934700" cy="4933950"/>
          </a:xfrm>
        </p:spPr>
        <p:txBody>
          <a:bodyPr>
            <a:normAutofit fontScale="85000" lnSpcReduction="20000"/>
          </a:bodyPr>
          <a:lstStyle/>
          <a:p>
            <a:pPr marL="0" lvl="1" indent="0">
              <a:spcBef>
                <a:spcPts val="1000"/>
              </a:spcBef>
              <a:buNone/>
            </a:pPr>
            <a:r>
              <a:rPr lang="en-US" u="sng" dirty="0" smtClean="0"/>
              <a:t>TRA Terminology:</a:t>
            </a:r>
          </a:p>
          <a:p>
            <a:pPr marL="228600" lvl="1">
              <a:spcBef>
                <a:spcPts val="1000"/>
              </a:spcBef>
            </a:pPr>
            <a:endParaRPr lang="en-US" u="sng" dirty="0" smtClean="0"/>
          </a:p>
          <a:p>
            <a:pPr marL="228600" lvl="1">
              <a:spcBef>
                <a:spcPts val="1000"/>
              </a:spcBef>
            </a:pPr>
            <a:r>
              <a:rPr lang="en-US" u="sng" dirty="0" smtClean="0"/>
              <a:t>threats</a:t>
            </a:r>
            <a:r>
              <a:rPr lang="en-US" dirty="0" smtClean="0"/>
              <a:t> </a:t>
            </a:r>
            <a:r>
              <a:rPr lang="en-US" dirty="0"/>
              <a:t>cause </a:t>
            </a:r>
            <a:r>
              <a:rPr lang="en-US" u="sng" dirty="0"/>
              <a:t>risks</a:t>
            </a:r>
            <a:r>
              <a:rPr lang="en-US" dirty="0"/>
              <a:t> to cause disruptions to </a:t>
            </a:r>
            <a:r>
              <a:rPr lang="en-US" u="sng" dirty="0"/>
              <a:t>dependencies</a:t>
            </a:r>
            <a:r>
              <a:rPr lang="en-US" dirty="0"/>
              <a:t> which stop dependent </a:t>
            </a:r>
            <a:r>
              <a:rPr lang="en-US" u="sng" dirty="0" smtClean="0"/>
              <a:t>services</a:t>
            </a:r>
          </a:p>
          <a:p>
            <a:pPr marL="228600" lvl="1">
              <a:spcBef>
                <a:spcPts val="1000"/>
              </a:spcBef>
            </a:pPr>
            <a:r>
              <a:rPr lang="en-US" dirty="0" smtClean="0"/>
              <a:t>risk </a:t>
            </a:r>
            <a:r>
              <a:rPr lang="en-US" dirty="0"/>
              <a:t>tolerance / appetite </a:t>
            </a:r>
            <a:r>
              <a:rPr lang="en-US" dirty="0" smtClean="0"/>
              <a:t>- the acceptable </a:t>
            </a:r>
            <a:r>
              <a:rPr lang="en-US" dirty="0"/>
              <a:t>level of threat and </a:t>
            </a:r>
            <a:r>
              <a:rPr lang="en-US" dirty="0" smtClean="0"/>
              <a:t>risk</a:t>
            </a:r>
            <a:endParaRPr lang="en-US" dirty="0"/>
          </a:p>
          <a:p>
            <a:pPr marL="228600" lvl="1">
              <a:spcBef>
                <a:spcPts val="1000"/>
              </a:spcBef>
            </a:pPr>
            <a:r>
              <a:rPr lang="en-US" dirty="0"/>
              <a:t>TRA </a:t>
            </a:r>
            <a:r>
              <a:rPr lang="en-US" dirty="0" smtClean="0"/>
              <a:t>environment scope:</a:t>
            </a:r>
            <a:endParaRPr lang="en-US" dirty="0"/>
          </a:p>
          <a:p>
            <a:pPr marL="685800" lvl="2">
              <a:spcBef>
                <a:spcPts val="1000"/>
              </a:spcBef>
            </a:pPr>
            <a:r>
              <a:rPr lang="en-US" dirty="0"/>
              <a:t>wide - over which you have almost no control (global or national)</a:t>
            </a:r>
          </a:p>
          <a:p>
            <a:pPr marL="685800" lvl="2">
              <a:spcBef>
                <a:spcPts val="1000"/>
              </a:spcBef>
            </a:pPr>
            <a:r>
              <a:rPr lang="en-US" dirty="0"/>
              <a:t>immediate - over which you have some control (national or local)</a:t>
            </a:r>
          </a:p>
          <a:p>
            <a:pPr marL="685800" lvl="2">
              <a:spcBef>
                <a:spcPts val="1000"/>
              </a:spcBef>
            </a:pPr>
            <a:r>
              <a:rPr lang="en-US" dirty="0"/>
              <a:t>internal - over which you have the most control (local or internal)</a:t>
            </a:r>
          </a:p>
          <a:p>
            <a:pPr marL="228600" lvl="1">
              <a:spcBef>
                <a:spcPts val="1000"/>
              </a:spcBef>
            </a:pPr>
            <a:r>
              <a:rPr lang="en-US" dirty="0"/>
              <a:t>TRA </a:t>
            </a:r>
            <a:r>
              <a:rPr lang="en-US" dirty="0" smtClean="0"/>
              <a:t>approach:</a:t>
            </a:r>
            <a:endParaRPr lang="en-US" dirty="0"/>
          </a:p>
          <a:p>
            <a:pPr marL="685800" lvl="2">
              <a:spcBef>
                <a:spcPts val="1000"/>
              </a:spcBef>
            </a:pPr>
            <a:r>
              <a:rPr lang="en-US" dirty="0"/>
              <a:t>simple - one considers only the impact of each threat and risk to key dependencies</a:t>
            </a:r>
          </a:p>
          <a:p>
            <a:pPr marL="685800" lvl="2">
              <a:spcBef>
                <a:spcPts val="1000"/>
              </a:spcBef>
            </a:pPr>
            <a:r>
              <a:rPr lang="en-US" dirty="0"/>
              <a:t>managed - one considers the likelihood of each threat and risk as well as their impact to key dependencies</a:t>
            </a:r>
          </a:p>
          <a:p>
            <a:pPr marL="228600" lvl="1">
              <a:spcBef>
                <a:spcPts val="1000"/>
              </a:spcBef>
            </a:pPr>
            <a:r>
              <a:rPr lang="en-US" dirty="0"/>
              <a:t>risk response </a:t>
            </a:r>
            <a:r>
              <a:rPr lang="en-US" dirty="0" smtClean="0"/>
              <a:t>strategies:</a:t>
            </a:r>
            <a:endParaRPr lang="en-US" dirty="0"/>
          </a:p>
          <a:p>
            <a:pPr marL="685800" lvl="2">
              <a:spcBef>
                <a:spcPts val="1000"/>
              </a:spcBef>
            </a:pPr>
            <a:r>
              <a:rPr lang="en-US" dirty="0"/>
              <a:t>accept, create contingencies, eliminate, reduce, transfer</a:t>
            </a:r>
          </a:p>
          <a:p>
            <a:pPr marL="228600" lvl="1">
              <a:spcBef>
                <a:spcPts val="1000"/>
              </a:spcBef>
            </a:pPr>
            <a:r>
              <a:rPr lang="en-US" dirty="0"/>
              <a:t>residual risk </a:t>
            </a:r>
            <a:r>
              <a:rPr lang="en-US" dirty="0" smtClean="0"/>
              <a:t>- what </a:t>
            </a:r>
            <a:r>
              <a:rPr lang="en-US" dirty="0"/>
              <a:t>remains after implementing risk response strategies</a:t>
            </a:r>
            <a:endParaRPr lang="en-US" dirty="0" smtClean="0"/>
          </a:p>
          <a:p>
            <a:pPr marL="228600" lvl="1">
              <a:spcBef>
                <a:spcPts val="1000"/>
              </a:spcBef>
            </a:pPr>
            <a:endParaRPr lang="en-US" dirty="0"/>
          </a:p>
          <a:p>
            <a:endParaRPr lang="en-US" dirty="0" smtClean="0"/>
          </a:p>
          <a:p>
            <a:pPr marL="0" indent="0">
              <a:buNone/>
            </a:pPr>
            <a:endParaRPr lang="en-US" sz="800" dirty="0" smtClean="0"/>
          </a:p>
        </p:txBody>
      </p:sp>
    </p:spTree>
    <p:extLst>
      <p:ext uri="{BB962C8B-B14F-4D97-AF65-F5344CB8AC3E}">
        <p14:creationId xmlns:p14="http://schemas.microsoft.com/office/powerpoint/2010/main" val="3323042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fade">
                                      <p:cBhvr>
                                        <p:cTn id="62" dur="5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fade">
                                      <p:cBhvr>
                                        <p:cTn id="6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BCP &amp; DRP Terminology:</a:t>
            </a:r>
            <a:endParaRPr lang="en-US" b="1" u="sng"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693476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BCP Lifecycle: </a:t>
            </a:r>
            <a:r>
              <a:rPr lang="en-US" b="1" u="sng" dirty="0">
                <a:solidFill>
                  <a:prstClr val="black"/>
                </a:solidFill>
              </a:rPr>
              <a:t>Analysis: TRA</a:t>
            </a:r>
            <a:r>
              <a:rPr lang="en-US" sz="2000" b="1" u="sng" dirty="0">
                <a:solidFill>
                  <a:prstClr val="black"/>
                </a:solidFill>
              </a:rPr>
              <a:t> → Solution → Implementation → Testing → Maintenance</a:t>
            </a:r>
            <a:endParaRPr lang="en-US" sz="2000" b="1" u="sng" dirty="0"/>
          </a:p>
        </p:txBody>
      </p:sp>
      <p:sp>
        <p:nvSpPr>
          <p:cNvPr id="4" name="Content Placeholder 3"/>
          <p:cNvSpPr>
            <a:spLocks noGrp="1"/>
          </p:cNvSpPr>
          <p:nvPr>
            <p:ph idx="1"/>
          </p:nvPr>
        </p:nvSpPr>
        <p:spPr>
          <a:xfrm>
            <a:off x="1571624" y="1825625"/>
            <a:ext cx="9782175" cy="4351338"/>
          </a:xfrm>
        </p:spPr>
        <p:txBody>
          <a:bodyPr>
            <a:normAutofit fontScale="92500" lnSpcReduction="20000"/>
          </a:bodyPr>
          <a:lstStyle/>
          <a:p>
            <a:pPr marL="0" indent="0">
              <a:buNone/>
            </a:pPr>
            <a:r>
              <a:rPr lang="en-US" dirty="0" smtClean="0"/>
              <a:t>Some </a:t>
            </a:r>
            <a:r>
              <a:rPr lang="en-US" dirty="0"/>
              <a:t>threats and risks to consider: </a:t>
            </a:r>
          </a:p>
          <a:p>
            <a:pPr lvl="1"/>
            <a:r>
              <a:rPr lang="en-US" dirty="0"/>
              <a:t>attack (physical or cyber)</a:t>
            </a:r>
          </a:p>
          <a:p>
            <a:pPr lvl="1"/>
            <a:r>
              <a:rPr lang="en-US" dirty="0" smtClean="0"/>
              <a:t>civil </a:t>
            </a:r>
            <a:r>
              <a:rPr lang="en-US" dirty="0"/>
              <a:t>disturbance</a:t>
            </a:r>
          </a:p>
          <a:p>
            <a:pPr lvl="1"/>
            <a:r>
              <a:rPr lang="en-US" dirty="0"/>
              <a:t>depletion of </a:t>
            </a:r>
            <a:r>
              <a:rPr lang="en-US" dirty="0" smtClean="0"/>
              <a:t>resources (internal or external)</a:t>
            </a:r>
            <a:endParaRPr lang="en-US" dirty="0"/>
          </a:p>
          <a:p>
            <a:pPr lvl="1"/>
            <a:r>
              <a:rPr lang="en-US" dirty="0"/>
              <a:t>facilities </a:t>
            </a:r>
            <a:r>
              <a:rPr lang="en-US" dirty="0" smtClean="0"/>
              <a:t>failure</a:t>
            </a:r>
            <a:endParaRPr lang="en-US" dirty="0"/>
          </a:p>
          <a:p>
            <a:pPr lvl="1"/>
            <a:r>
              <a:rPr lang="en-US" dirty="0"/>
              <a:t>hardware </a:t>
            </a:r>
            <a:r>
              <a:rPr lang="en-US" dirty="0" smtClean="0"/>
              <a:t>failure</a:t>
            </a:r>
            <a:endParaRPr lang="en-US" dirty="0"/>
          </a:p>
          <a:p>
            <a:pPr lvl="1"/>
            <a:r>
              <a:rPr lang="en-US" dirty="0"/>
              <a:t>human sickness and absenteeism</a:t>
            </a:r>
          </a:p>
          <a:p>
            <a:pPr lvl="1"/>
            <a:r>
              <a:rPr lang="en-US" dirty="0"/>
              <a:t>malware</a:t>
            </a:r>
          </a:p>
          <a:p>
            <a:pPr lvl="1"/>
            <a:r>
              <a:rPr lang="en-US" dirty="0"/>
              <a:t>natural disaster</a:t>
            </a:r>
          </a:p>
          <a:p>
            <a:pPr lvl="1"/>
            <a:r>
              <a:rPr lang="en-US" dirty="0"/>
              <a:t>site disaster</a:t>
            </a:r>
          </a:p>
          <a:p>
            <a:pPr lvl="1"/>
            <a:r>
              <a:rPr lang="en-US" dirty="0"/>
              <a:t>software failure</a:t>
            </a:r>
          </a:p>
          <a:p>
            <a:pPr lvl="1"/>
            <a:r>
              <a:rPr lang="en-US" dirty="0"/>
              <a:t>theft</a:t>
            </a:r>
          </a:p>
          <a:p>
            <a:pPr lvl="1"/>
            <a:r>
              <a:rPr lang="en-US" dirty="0"/>
              <a:t>utility failure</a:t>
            </a:r>
          </a:p>
          <a:p>
            <a:endParaRPr lang="en-US" dirty="0"/>
          </a:p>
          <a:p>
            <a:endParaRPr lang="en-US" dirty="0"/>
          </a:p>
        </p:txBody>
      </p:sp>
    </p:spTree>
    <p:extLst>
      <p:ext uri="{BB962C8B-B14F-4D97-AF65-F5344CB8AC3E}">
        <p14:creationId xmlns:p14="http://schemas.microsoft.com/office/powerpoint/2010/main" val="2386209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fade">
                                      <p:cBhvr>
                                        <p:cTn id="67"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b="1" u="sng" dirty="0">
                <a:solidFill>
                  <a:prstClr val="black"/>
                </a:solidFill>
              </a:rPr>
              <a:t>BCP Lifecycle: </a:t>
            </a:r>
            <a:r>
              <a:rPr lang="en-US" b="1" u="sng" dirty="0">
                <a:solidFill>
                  <a:prstClr val="black"/>
                </a:solidFill>
              </a:rPr>
              <a:t>Analysis: TRA</a:t>
            </a:r>
            <a:r>
              <a:rPr lang="en-US" sz="2000" b="1" u="sng" dirty="0">
                <a:solidFill>
                  <a:prstClr val="black"/>
                </a:solidFill>
              </a:rPr>
              <a:t> → Solution → Implementation → Testing → Maintenance</a:t>
            </a:r>
            <a:endParaRPr lang="en-US" sz="2000" b="1" u="sng" dirty="0"/>
          </a:p>
        </p:txBody>
      </p:sp>
      <p:sp>
        <p:nvSpPr>
          <p:cNvPr id="4" name="Content Placeholder 3"/>
          <p:cNvSpPr>
            <a:spLocks noGrp="1"/>
          </p:cNvSpPr>
          <p:nvPr>
            <p:ph idx="1"/>
          </p:nvPr>
        </p:nvSpPr>
        <p:spPr>
          <a:xfrm>
            <a:off x="1571624" y="1828800"/>
            <a:ext cx="9782175" cy="4757737"/>
          </a:xfrm>
        </p:spPr>
        <p:txBody>
          <a:bodyPr>
            <a:normAutofit/>
          </a:bodyPr>
          <a:lstStyle/>
          <a:p>
            <a:pPr marL="0" indent="0">
              <a:buNone/>
            </a:pPr>
            <a:r>
              <a:rPr lang="en-US" dirty="0" smtClean="0"/>
              <a:t>Datacenter analysis and audit for </a:t>
            </a:r>
            <a:r>
              <a:rPr lang="en-US" u="sng" dirty="0" smtClean="0"/>
              <a:t>resilience and recoverability</a:t>
            </a:r>
            <a:r>
              <a:rPr lang="en-US" dirty="0" smtClean="0"/>
              <a:t>:</a:t>
            </a:r>
          </a:p>
          <a:p>
            <a:pPr lvl="1"/>
            <a:r>
              <a:rPr lang="en-US" dirty="0" smtClean="0"/>
              <a:t>documentation</a:t>
            </a:r>
          </a:p>
          <a:p>
            <a:pPr lvl="1"/>
            <a:r>
              <a:rPr lang="en-US" dirty="0" smtClean="0"/>
              <a:t>monitoring</a:t>
            </a:r>
          </a:p>
          <a:p>
            <a:pPr lvl="1"/>
            <a:r>
              <a:rPr lang="en-US" dirty="0" smtClean="0"/>
              <a:t>physical access</a:t>
            </a:r>
          </a:p>
          <a:p>
            <a:pPr lvl="1"/>
            <a:r>
              <a:rPr lang="en-US" dirty="0" smtClean="0"/>
              <a:t>environmental control (temperature and humidity)</a:t>
            </a:r>
          </a:p>
          <a:p>
            <a:pPr lvl="1"/>
            <a:r>
              <a:rPr lang="en-US" dirty="0" smtClean="0"/>
              <a:t>electrical (load, UPSs, generators, fuel)</a:t>
            </a:r>
          </a:p>
          <a:p>
            <a:pPr lvl="1"/>
            <a:r>
              <a:rPr lang="en-US" dirty="0" smtClean="0"/>
              <a:t>fire prevention, detection, and suppression</a:t>
            </a:r>
          </a:p>
          <a:p>
            <a:pPr lvl="1"/>
            <a:r>
              <a:rPr lang="en-US" dirty="0" smtClean="0"/>
              <a:t>hardware (network, firewalls, security appliances, proxies, gateways, servers, firmware, upgrade schedule)</a:t>
            </a:r>
          </a:p>
          <a:p>
            <a:pPr lvl="1"/>
            <a:r>
              <a:rPr lang="en-US" dirty="0" smtClean="0"/>
              <a:t>software (patches, upgrade schedule)</a:t>
            </a:r>
          </a:p>
          <a:p>
            <a:pPr lvl="1"/>
            <a:r>
              <a:rPr lang="en-US" dirty="0" smtClean="0"/>
              <a:t>data (mirroring, backups, archiving, </a:t>
            </a:r>
            <a:r>
              <a:rPr lang="en-US" dirty="0" err="1" smtClean="0"/>
              <a:t>tiering</a:t>
            </a:r>
            <a:r>
              <a:rPr lang="en-US" dirty="0" smtClean="0"/>
              <a:t>)</a:t>
            </a:r>
            <a:endParaRPr lang="en-US" dirty="0"/>
          </a:p>
          <a:p>
            <a:endParaRPr lang="en-US" dirty="0"/>
          </a:p>
        </p:txBody>
      </p:sp>
    </p:spTree>
    <p:extLst>
      <p:ext uri="{BB962C8B-B14F-4D97-AF65-F5344CB8AC3E}">
        <p14:creationId xmlns:p14="http://schemas.microsoft.com/office/powerpoint/2010/main" val="812841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828799"/>
          </a:xfrm>
        </p:spPr>
        <p:txBody>
          <a:bodyPr>
            <a:normAutofit/>
          </a:bodyPr>
          <a:lstStyle/>
          <a:p>
            <a:pPr algn="ctr"/>
            <a:r>
              <a:rPr lang="en-US" sz="2000" b="1" u="sng" dirty="0">
                <a:solidFill>
                  <a:prstClr val="black"/>
                </a:solidFill>
              </a:rPr>
              <a:t>BCP Lifecycle: </a:t>
            </a:r>
            <a:r>
              <a:rPr lang="en-US" sz="3600" b="1" u="sng" dirty="0">
                <a:solidFill>
                  <a:prstClr val="black"/>
                </a:solidFill>
              </a:rPr>
              <a:t>Analysis: </a:t>
            </a:r>
            <a:r>
              <a:rPr lang="en-US" sz="3600" b="1" u="sng" dirty="0" smtClean="0">
                <a:solidFill>
                  <a:prstClr val="black"/>
                </a:solidFill>
              </a:rPr>
              <a:t>Impact Scenarios </a:t>
            </a:r>
            <a:r>
              <a:rPr lang="en-US" sz="2000" b="1" u="sng" dirty="0">
                <a:solidFill>
                  <a:prstClr val="black"/>
                </a:solidFill>
              </a:rPr>
              <a:t>→ Solution → </a:t>
            </a:r>
            <a:r>
              <a:rPr lang="en-US" sz="2000" b="1" u="sng" dirty="0" smtClean="0">
                <a:solidFill>
                  <a:prstClr val="black"/>
                </a:solidFill>
              </a:rPr>
              <a:t/>
            </a:r>
            <a:br>
              <a:rPr lang="en-US" sz="2000" b="1" u="sng" dirty="0" smtClean="0">
                <a:solidFill>
                  <a:prstClr val="black"/>
                </a:solidFill>
              </a:rPr>
            </a:br>
            <a:r>
              <a:rPr lang="en-US" sz="2000" b="1" u="sng" dirty="0" smtClean="0">
                <a:solidFill>
                  <a:prstClr val="black"/>
                </a:solidFill>
              </a:rPr>
              <a:t>Implementation </a:t>
            </a:r>
            <a:r>
              <a:rPr lang="en-US" sz="2000" b="1" u="sng" dirty="0">
                <a:solidFill>
                  <a:prstClr val="black"/>
                </a:solidFill>
              </a:rPr>
              <a:t>→ Testing → Maintenance</a:t>
            </a:r>
            <a:endParaRPr lang="en-US" sz="2000" b="1" u="sng" dirty="0"/>
          </a:p>
        </p:txBody>
      </p:sp>
      <p:sp>
        <p:nvSpPr>
          <p:cNvPr id="4" name="Content Placeholder 3"/>
          <p:cNvSpPr>
            <a:spLocks noGrp="1"/>
          </p:cNvSpPr>
          <p:nvPr>
            <p:ph idx="1"/>
          </p:nvPr>
        </p:nvSpPr>
        <p:spPr>
          <a:xfrm>
            <a:off x="1571624" y="2228850"/>
            <a:ext cx="9782175" cy="4357687"/>
          </a:xfrm>
        </p:spPr>
        <p:txBody>
          <a:bodyPr>
            <a:normAutofit/>
          </a:bodyPr>
          <a:lstStyle/>
          <a:p>
            <a:pPr marL="228600" lvl="2">
              <a:spcBef>
                <a:spcPts val="1000"/>
              </a:spcBef>
            </a:pPr>
            <a:r>
              <a:rPr lang="en-US" sz="2400" dirty="0" smtClean="0"/>
              <a:t>how </a:t>
            </a:r>
            <a:r>
              <a:rPr lang="en-US" sz="2400" dirty="0"/>
              <a:t>does each specific threat impact each specific key </a:t>
            </a:r>
            <a:r>
              <a:rPr lang="en-US" sz="2400" dirty="0" smtClean="0"/>
              <a:t>dependency</a:t>
            </a:r>
          </a:p>
          <a:p>
            <a:pPr marL="228600" lvl="2">
              <a:spcBef>
                <a:spcPts val="1000"/>
              </a:spcBef>
            </a:pPr>
            <a:endParaRPr lang="en-US" sz="2400" dirty="0" smtClean="0"/>
          </a:p>
          <a:p>
            <a:pPr marL="228600" lvl="2">
              <a:spcBef>
                <a:spcPts val="1000"/>
              </a:spcBef>
            </a:pPr>
            <a:r>
              <a:rPr lang="en-US" sz="2400" dirty="0"/>
              <a:t>how does each key dependency being down affect the dependent key services</a:t>
            </a:r>
          </a:p>
          <a:p>
            <a:pPr marL="228600" lvl="2">
              <a:spcBef>
                <a:spcPts val="1000"/>
              </a:spcBef>
            </a:pPr>
            <a:endParaRPr lang="en-US" sz="3600" dirty="0"/>
          </a:p>
          <a:p>
            <a:endParaRPr lang="en-US" dirty="0"/>
          </a:p>
        </p:txBody>
      </p:sp>
    </p:spTree>
    <p:extLst>
      <p:ext uri="{BB962C8B-B14F-4D97-AF65-F5344CB8AC3E}">
        <p14:creationId xmlns:p14="http://schemas.microsoft.com/office/powerpoint/2010/main" val="1695972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85774"/>
            <a:ext cx="12192000" cy="1357313"/>
          </a:xfrm>
        </p:spPr>
        <p:txBody>
          <a:bodyPr>
            <a:normAutofit/>
          </a:bodyPr>
          <a:lstStyle/>
          <a:p>
            <a:pPr algn="ctr"/>
            <a:r>
              <a:rPr lang="en-US" sz="2000" b="1" u="sng" dirty="0">
                <a:solidFill>
                  <a:prstClr val="black"/>
                </a:solidFill>
              </a:rPr>
              <a:t>BCP Lifecycle: </a:t>
            </a:r>
            <a:r>
              <a:rPr lang="en-US" sz="3600" b="1" u="sng" dirty="0">
                <a:solidFill>
                  <a:prstClr val="black"/>
                </a:solidFill>
              </a:rPr>
              <a:t>Analysis: </a:t>
            </a:r>
            <a:r>
              <a:rPr lang="en-US" sz="3600" b="1" u="sng" dirty="0" smtClean="0">
                <a:solidFill>
                  <a:prstClr val="black"/>
                </a:solidFill>
              </a:rPr>
              <a:t>Recovery Requirements </a:t>
            </a:r>
            <a:r>
              <a:rPr lang="en-US" sz="2000" b="1" u="sng" dirty="0" smtClean="0">
                <a:solidFill>
                  <a:prstClr val="black"/>
                </a:solidFill>
              </a:rPr>
              <a:t>→ </a:t>
            </a:r>
            <a:r>
              <a:rPr lang="en-US" sz="2000" b="1" u="sng" dirty="0">
                <a:solidFill>
                  <a:prstClr val="black"/>
                </a:solidFill>
              </a:rPr>
              <a:t>Solution → </a:t>
            </a:r>
            <a:r>
              <a:rPr lang="en-US" sz="2000" b="1" u="sng" dirty="0" smtClean="0">
                <a:solidFill>
                  <a:prstClr val="black"/>
                </a:solidFill>
              </a:rPr>
              <a:t/>
            </a:r>
            <a:br>
              <a:rPr lang="en-US" sz="2000" b="1" u="sng" dirty="0" smtClean="0">
                <a:solidFill>
                  <a:prstClr val="black"/>
                </a:solidFill>
              </a:rPr>
            </a:br>
            <a:r>
              <a:rPr lang="en-US" sz="2000" b="1" u="sng" dirty="0" smtClean="0">
                <a:solidFill>
                  <a:prstClr val="black"/>
                </a:solidFill>
              </a:rPr>
              <a:t>Implementation </a:t>
            </a:r>
            <a:r>
              <a:rPr lang="en-US" sz="2000" b="1" u="sng" dirty="0">
                <a:solidFill>
                  <a:prstClr val="black"/>
                </a:solidFill>
              </a:rPr>
              <a:t>→ </a:t>
            </a:r>
            <a:r>
              <a:rPr lang="en-US" sz="2000" b="1" u="sng" dirty="0" smtClean="0">
                <a:solidFill>
                  <a:prstClr val="black"/>
                </a:solidFill>
              </a:rPr>
              <a:t>Testing </a:t>
            </a:r>
            <a:r>
              <a:rPr lang="en-US" sz="2000" b="1" u="sng" dirty="0">
                <a:solidFill>
                  <a:prstClr val="black"/>
                </a:solidFill>
              </a:rPr>
              <a:t>→ Maintenance</a:t>
            </a:r>
            <a:endParaRPr lang="en-US" sz="2000" b="1" u="sng" dirty="0"/>
          </a:p>
        </p:txBody>
      </p:sp>
      <p:sp>
        <p:nvSpPr>
          <p:cNvPr id="4" name="Content Placeholder 3"/>
          <p:cNvSpPr>
            <a:spLocks noGrp="1"/>
          </p:cNvSpPr>
          <p:nvPr>
            <p:ph idx="1"/>
          </p:nvPr>
        </p:nvSpPr>
        <p:spPr>
          <a:xfrm>
            <a:off x="1571624" y="2271713"/>
            <a:ext cx="9782175" cy="3757612"/>
          </a:xfrm>
        </p:spPr>
        <p:txBody>
          <a:bodyPr>
            <a:normAutofit/>
          </a:bodyPr>
          <a:lstStyle/>
          <a:p>
            <a:pPr marL="228600" lvl="2"/>
            <a:r>
              <a:rPr lang="en-US" sz="2400" dirty="0"/>
              <a:t>what business requirements constitute a recovery (e.g., people can </a:t>
            </a:r>
            <a:r>
              <a:rPr lang="en-US" sz="2400" dirty="0" smtClean="0"/>
              <a:t>receive and send email)</a:t>
            </a:r>
          </a:p>
          <a:p>
            <a:pPr marL="0" lvl="2" indent="0">
              <a:buNone/>
            </a:pPr>
            <a:endParaRPr lang="en-US" sz="2400" dirty="0"/>
          </a:p>
          <a:p>
            <a:r>
              <a:rPr lang="en-US" sz="2400" dirty="0"/>
              <a:t>what technical requirements meet the business requirements that constitute a recovery (e.g., the </a:t>
            </a:r>
            <a:r>
              <a:rPr lang="en-US" sz="2400" dirty="0" smtClean="0"/>
              <a:t>mail servers, network, gateways, etc. are online) </a:t>
            </a:r>
            <a:endParaRPr lang="en-US" sz="2400" dirty="0"/>
          </a:p>
          <a:p>
            <a:endParaRPr lang="en-US" dirty="0"/>
          </a:p>
        </p:txBody>
      </p:sp>
    </p:spTree>
    <p:extLst>
      <p:ext uri="{BB962C8B-B14F-4D97-AF65-F5344CB8AC3E}">
        <p14:creationId xmlns:p14="http://schemas.microsoft.com/office/powerpoint/2010/main" val="245694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29188" y="2198867"/>
            <a:ext cx="6229350" cy="2930345"/>
          </a:xfrm>
        </p:spPr>
        <p:txBody>
          <a:bodyPr>
            <a:normAutofit/>
          </a:bodyPr>
          <a:lstStyle/>
          <a:p>
            <a:r>
              <a:rPr lang="en-US" dirty="0"/>
              <a:t>analysis</a:t>
            </a:r>
          </a:p>
          <a:p>
            <a:r>
              <a:rPr lang="en-US" sz="4000" b="1" u="sng" dirty="0"/>
              <a:t>solution design</a:t>
            </a:r>
          </a:p>
          <a:p>
            <a:r>
              <a:rPr lang="en-US" dirty="0"/>
              <a:t>implementation of solution</a:t>
            </a:r>
          </a:p>
          <a:p>
            <a:r>
              <a:rPr lang="en-US" dirty="0"/>
              <a:t>testing of solution</a:t>
            </a:r>
          </a:p>
          <a:p>
            <a:r>
              <a:rPr lang="en-US" dirty="0"/>
              <a:t>ongoing maintenance of the BCP</a:t>
            </a:r>
          </a:p>
        </p:txBody>
      </p:sp>
      <p:pic>
        <p:nvPicPr>
          <p:cNvPr id="5" name="Picture 4" descr="https://upload.wikimedia.org/wikipedia/en/thumb/c/cf/BCPLifecycle.gif/220px-BCPLifecycle.gif">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581150" y="2033587"/>
            <a:ext cx="2676525" cy="2652713"/>
          </a:xfrm>
          <a:prstGeom prst="rect">
            <a:avLst/>
          </a:prstGeom>
          <a:noFill/>
          <a:ln>
            <a:noFill/>
          </a:ln>
        </p:spPr>
      </p:pic>
      <p:sp>
        <p:nvSpPr>
          <p:cNvPr id="2" name="Title 1"/>
          <p:cNvSpPr>
            <a:spLocks noGrp="1"/>
          </p:cNvSpPr>
          <p:nvPr>
            <p:ph type="title"/>
          </p:nvPr>
        </p:nvSpPr>
        <p:spPr>
          <a:xfrm>
            <a:off x="0" y="365125"/>
            <a:ext cx="12192000" cy="1325563"/>
          </a:xfrm>
        </p:spPr>
        <p:txBody>
          <a:bodyPr>
            <a:normAutofit/>
          </a:bodyPr>
          <a:lstStyle/>
          <a:p>
            <a:pPr algn="ctr"/>
            <a:r>
              <a:rPr lang="en-US" b="1" u="sng" dirty="0"/>
              <a:t>BCP Lifecycle: </a:t>
            </a:r>
            <a:r>
              <a:rPr lang="en-US" sz="2200" b="1" u="sng" dirty="0"/>
              <a:t>Analysis → </a:t>
            </a:r>
            <a:r>
              <a:rPr lang="en-US" sz="4000" b="1" u="sng" dirty="0"/>
              <a:t>Solution</a:t>
            </a:r>
            <a:r>
              <a:rPr lang="en-US" sz="2200" b="1" u="sng" dirty="0"/>
              <a:t> → Implementation → Testing → </a:t>
            </a:r>
            <a:r>
              <a:rPr lang="en-US" sz="2200" b="1" u="sng" dirty="0" smtClean="0"/>
              <a:t>Maintenance</a:t>
            </a:r>
            <a:endParaRPr lang="en-US" sz="2200" dirty="0"/>
          </a:p>
        </p:txBody>
      </p:sp>
    </p:spTree>
    <p:extLst>
      <p:ext uri="{BB962C8B-B14F-4D97-AF65-F5344CB8AC3E}">
        <p14:creationId xmlns:p14="http://schemas.microsoft.com/office/powerpoint/2010/main" val="34985363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12192000" cy="1614487"/>
          </a:xfrm>
        </p:spPr>
        <p:txBody>
          <a:bodyPr>
            <a:normAutofit/>
          </a:bodyPr>
          <a:lstStyle/>
          <a:p>
            <a:pPr algn="ctr"/>
            <a:r>
              <a:rPr lang="en-US" sz="2000" b="1" u="sng" dirty="0">
                <a:solidFill>
                  <a:prstClr val="black"/>
                </a:solidFill>
              </a:rPr>
              <a:t>BCP Lifecycle</a:t>
            </a:r>
            <a:r>
              <a:rPr lang="en-US" sz="2000" b="1" u="sng" dirty="0" smtClean="0">
                <a:solidFill>
                  <a:prstClr val="black"/>
                </a:solidFill>
              </a:rPr>
              <a:t>: Analysis → </a:t>
            </a:r>
            <a:r>
              <a:rPr lang="en-US" sz="4000" b="1" u="sng" dirty="0">
                <a:solidFill>
                  <a:prstClr val="black"/>
                </a:solidFill>
              </a:rPr>
              <a:t>Solution</a:t>
            </a:r>
            <a:r>
              <a:rPr lang="en-US" sz="2000" b="1" u="sng" dirty="0">
                <a:solidFill>
                  <a:prstClr val="black"/>
                </a:solidFill>
              </a:rPr>
              <a:t> → </a:t>
            </a:r>
            <a:r>
              <a:rPr lang="en-US" sz="2000" b="1" u="sng" dirty="0" smtClean="0">
                <a:solidFill>
                  <a:prstClr val="black"/>
                </a:solidFill>
              </a:rPr>
              <a:t>Implementation </a:t>
            </a:r>
            <a:r>
              <a:rPr lang="en-US" sz="2000" b="1" u="sng" dirty="0">
                <a:solidFill>
                  <a:prstClr val="black"/>
                </a:solidFill>
              </a:rPr>
              <a:t>→ </a:t>
            </a:r>
            <a:r>
              <a:rPr lang="en-US" sz="2000" b="1" u="sng" dirty="0" smtClean="0">
                <a:solidFill>
                  <a:prstClr val="black"/>
                </a:solidFill>
              </a:rPr>
              <a:t>Testing </a:t>
            </a:r>
            <a:r>
              <a:rPr lang="en-US" sz="2000" b="1" u="sng" dirty="0">
                <a:solidFill>
                  <a:prstClr val="black"/>
                </a:solidFill>
              </a:rPr>
              <a:t>→ Maintenance</a:t>
            </a:r>
            <a:endParaRPr lang="en-US" sz="2000" b="1" u="sng" dirty="0"/>
          </a:p>
        </p:txBody>
      </p:sp>
      <p:sp>
        <p:nvSpPr>
          <p:cNvPr id="4" name="Content Placeholder 3"/>
          <p:cNvSpPr>
            <a:spLocks noGrp="1"/>
          </p:cNvSpPr>
          <p:nvPr>
            <p:ph idx="1"/>
          </p:nvPr>
        </p:nvSpPr>
        <p:spPr>
          <a:xfrm>
            <a:off x="885826" y="2271713"/>
            <a:ext cx="10467974" cy="3757612"/>
          </a:xfrm>
        </p:spPr>
        <p:txBody>
          <a:bodyPr>
            <a:normAutofit/>
          </a:bodyPr>
          <a:lstStyle/>
          <a:p>
            <a:pPr marL="0" indent="0">
              <a:buNone/>
            </a:pPr>
            <a:r>
              <a:rPr lang="en-US" dirty="0"/>
              <a:t>S</a:t>
            </a:r>
            <a:r>
              <a:rPr lang="en-US" dirty="0" smtClean="0"/>
              <a:t>olutions </a:t>
            </a:r>
            <a:r>
              <a:rPr lang="en-US" dirty="0"/>
              <a:t>should create resilience and recoverability of ‘LPPRS</a:t>
            </a:r>
            <a:r>
              <a:rPr lang="en-US" dirty="0" smtClean="0"/>
              <a:t>’* (location</a:t>
            </a:r>
            <a:r>
              <a:rPr lang="en-US" dirty="0"/>
              <a:t>, personnel, processes, resources, suppliers</a:t>
            </a:r>
            <a:r>
              <a:rPr lang="en-US" dirty="0" smtClean="0"/>
              <a:t>).</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							</a:t>
            </a:r>
            <a:r>
              <a:rPr lang="en-US" sz="1800" dirty="0" smtClean="0"/>
              <a:t>*not an industry-adopted term</a:t>
            </a:r>
            <a:endParaRPr lang="en-US" sz="1800" dirty="0"/>
          </a:p>
        </p:txBody>
      </p:sp>
    </p:spTree>
    <p:extLst>
      <p:ext uri="{BB962C8B-B14F-4D97-AF65-F5344CB8AC3E}">
        <p14:creationId xmlns:p14="http://schemas.microsoft.com/office/powerpoint/2010/main" val="662454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fade">
                                      <p:cBhvr>
                                        <p:cTn id="1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12192000" cy="1614487"/>
          </a:xfrm>
        </p:spPr>
        <p:txBody>
          <a:bodyPr>
            <a:normAutofit/>
          </a:bodyPr>
          <a:lstStyle/>
          <a:p>
            <a:pPr algn="ctr"/>
            <a:r>
              <a:rPr lang="en-US" sz="2000" b="1" u="sng" dirty="0">
                <a:solidFill>
                  <a:prstClr val="black"/>
                </a:solidFill>
              </a:rPr>
              <a:t>BCP Lifecycle</a:t>
            </a:r>
            <a:r>
              <a:rPr lang="en-US" sz="2000" b="1" u="sng" dirty="0" smtClean="0">
                <a:solidFill>
                  <a:prstClr val="black"/>
                </a:solidFill>
              </a:rPr>
              <a:t>: Analysis → </a:t>
            </a:r>
            <a:r>
              <a:rPr lang="en-US" sz="4000" b="1" u="sng" dirty="0" smtClean="0">
                <a:solidFill>
                  <a:prstClr val="black"/>
                </a:solidFill>
              </a:rPr>
              <a:t>Solution: Location</a:t>
            </a:r>
            <a:r>
              <a:rPr lang="en-US" sz="2000" b="1" u="sng" dirty="0" smtClean="0">
                <a:solidFill>
                  <a:prstClr val="black"/>
                </a:solidFill>
              </a:rPr>
              <a:t> </a:t>
            </a:r>
            <a:r>
              <a:rPr lang="en-US" sz="2000" b="1" u="sng" dirty="0">
                <a:solidFill>
                  <a:prstClr val="black"/>
                </a:solidFill>
              </a:rPr>
              <a:t>→ </a:t>
            </a:r>
            <a:r>
              <a:rPr lang="en-US" sz="2000" b="1" u="sng" dirty="0" smtClean="0">
                <a:solidFill>
                  <a:prstClr val="black"/>
                </a:solidFill>
              </a:rPr>
              <a:t>Implementation </a:t>
            </a:r>
            <a:r>
              <a:rPr lang="en-US" sz="2000" b="1" u="sng" dirty="0">
                <a:solidFill>
                  <a:prstClr val="black"/>
                </a:solidFill>
              </a:rPr>
              <a:t>→ </a:t>
            </a:r>
            <a:r>
              <a:rPr lang="en-US" sz="2000" b="1" u="sng" dirty="0" smtClean="0">
                <a:solidFill>
                  <a:prstClr val="black"/>
                </a:solidFill>
              </a:rPr>
              <a:t>Testing </a:t>
            </a:r>
            <a:r>
              <a:rPr lang="en-US" sz="2000" b="1" u="sng" dirty="0">
                <a:solidFill>
                  <a:prstClr val="black"/>
                </a:solidFill>
              </a:rPr>
              <a:t>→ Maintenance</a:t>
            </a:r>
            <a:endParaRPr lang="en-US" sz="2000" b="1" u="sng" dirty="0"/>
          </a:p>
        </p:txBody>
      </p:sp>
      <p:sp>
        <p:nvSpPr>
          <p:cNvPr id="4" name="Content Placeholder 3"/>
          <p:cNvSpPr>
            <a:spLocks noGrp="1"/>
          </p:cNvSpPr>
          <p:nvPr>
            <p:ph idx="1"/>
          </p:nvPr>
        </p:nvSpPr>
        <p:spPr>
          <a:xfrm>
            <a:off x="885826" y="2271713"/>
            <a:ext cx="10467974" cy="3757612"/>
          </a:xfrm>
        </p:spPr>
        <p:txBody>
          <a:bodyPr>
            <a:normAutofit/>
          </a:bodyPr>
          <a:lstStyle/>
          <a:p>
            <a:pPr marL="0" indent="0">
              <a:buNone/>
            </a:pPr>
            <a:r>
              <a:rPr lang="en-US" dirty="0"/>
              <a:t>IT is seldom truly dependent upon location (unlike, for example, a mining company</a:t>
            </a:r>
            <a:r>
              <a:rPr lang="en-US" dirty="0" smtClean="0"/>
              <a:t>).</a:t>
            </a:r>
          </a:p>
          <a:p>
            <a:pPr marL="0" indent="0">
              <a:buNone/>
            </a:pPr>
            <a:endParaRPr lang="en-US" dirty="0"/>
          </a:p>
          <a:p>
            <a:pPr marL="914400"/>
            <a:r>
              <a:rPr lang="en-US" dirty="0" smtClean="0"/>
              <a:t>multiple sites</a:t>
            </a:r>
          </a:p>
          <a:p>
            <a:pPr marL="914400"/>
            <a:r>
              <a:rPr lang="en-US" dirty="0" smtClean="0"/>
              <a:t>remote access</a:t>
            </a:r>
            <a:endParaRPr lang="en-US" dirty="0"/>
          </a:p>
        </p:txBody>
      </p:sp>
    </p:spTree>
    <p:extLst>
      <p:ext uri="{BB962C8B-B14F-4D97-AF65-F5344CB8AC3E}">
        <p14:creationId xmlns:p14="http://schemas.microsoft.com/office/powerpoint/2010/main" val="44397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02207"/>
          </a:xfrm>
        </p:spPr>
        <p:txBody>
          <a:bodyPr>
            <a:normAutofit/>
          </a:bodyPr>
          <a:lstStyle/>
          <a:p>
            <a:pPr algn="ctr"/>
            <a:r>
              <a:rPr lang="en-US" sz="2000" b="1" u="sng" dirty="0">
                <a:solidFill>
                  <a:prstClr val="black"/>
                </a:solidFill>
              </a:rPr>
              <a:t>BCP Lifecycle</a:t>
            </a:r>
            <a:r>
              <a:rPr lang="en-US" sz="2000" b="1" u="sng" dirty="0" smtClean="0">
                <a:solidFill>
                  <a:prstClr val="black"/>
                </a:solidFill>
              </a:rPr>
              <a:t>: Analysis → </a:t>
            </a:r>
            <a:r>
              <a:rPr lang="en-US" sz="4000" b="1" u="sng" dirty="0" smtClean="0">
                <a:solidFill>
                  <a:prstClr val="black"/>
                </a:solidFill>
              </a:rPr>
              <a:t>Solution: Personnel</a:t>
            </a:r>
            <a:r>
              <a:rPr lang="en-US" sz="2000" b="1" u="sng" dirty="0" smtClean="0">
                <a:solidFill>
                  <a:prstClr val="black"/>
                </a:solidFill>
              </a:rPr>
              <a:t> </a:t>
            </a:r>
            <a:r>
              <a:rPr lang="en-US" sz="2000" b="1" u="sng" dirty="0">
                <a:solidFill>
                  <a:prstClr val="black"/>
                </a:solidFill>
              </a:rPr>
              <a:t>→ </a:t>
            </a:r>
            <a:r>
              <a:rPr lang="en-US" sz="2000" b="1" u="sng" dirty="0" smtClean="0">
                <a:solidFill>
                  <a:prstClr val="black"/>
                </a:solidFill>
              </a:rPr>
              <a:t>Implementation </a:t>
            </a:r>
            <a:r>
              <a:rPr lang="en-US" sz="2000" b="1" u="sng" dirty="0">
                <a:solidFill>
                  <a:prstClr val="black"/>
                </a:solidFill>
              </a:rPr>
              <a:t>→ </a:t>
            </a:r>
            <a:r>
              <a:rPr lang="en-US" sz="2000" b="1" u="sng" dirty="0" smtClean="0">
                <a:solidFill>
                  <a:prstClr val="black"/>
                </a:solidFill>
              </a:rPr>
              <a:t>Testing </a:t>
            </a:r>
            <a:r>
              <a:rPr lang="en-US" sz="2000" b="1" u="sng" dirty="0">
                <a:solidFill>
                  <a:prstClr val="black"/>
                </a:solidFill>
              </a:rPr>
              <a:t>→ Maintenance</a:t>
            </a:r>
            <a:endParaRPr lang="en-US" sz="2000" b="1" u="sng" dirty="0"/>
          </a:p>
        </p:txBody>
      </p:sp>
      <p:sp>
        <p:nvSpPr>
          <p:cNvPr id="5" name="Content Placeholder 4"/>
          <p:cNvSpPr>
            <a:spLocks noGrp="1"/>
          </p:cNvSpPr>
          <p:nvPr>
            <p:ph idx="1"/>
          </p:nvPr>
        </p:nvSpPr>
        <p:spPr>
          <a:xfrm>
            <a:off x="620486" y="902208"/>
            <a:ext cx="10980964" cy="5669280"/>
          </a:xfrm>
        </p:spPr>
        <p:txBody>
          <a:bodyPr>
            <a:normAutofit fontScale="55000" lnSpcReduction="20000"/>
          </a:bodyPr>
          <a:lstStyle/>
          <a:p>
            <a:pPr marL="0" indent="0">
              <a:buNone/>
            </a:pPr>
            <a:r>
              <a:rPr lang="en-US" dirty="0" smtClean="0"/>
              <a:t>Personnel </a:t>
            </a:r>
            <a:r>
              <a:rPr lang="en-US" dirty="0"/>
              <a:t>- people </a:t>
            </a:r>
            <a:r>
              <a:rPr lang="en-US" u="sng" dirty="0"/>
              <a:t>inside</a:t>
            </a:r>
            <a:r>
              <a:rPr lang="en-US" dirty="0"/>
              <a:t> the organization (both IT and facilities personnel)</a:t>
            </a:r>
          </a:p>
          <a:p>
            <a:pPr marL="0" indent="0">
              <a:buNone/>
            </a:pPr>
            <a:endParaRPr lang="en-US" dirty="0" smtClean="0"/>
          </a:p>
          <a:p>
            <a:r>
              <a:rPr lang="en-US" dirty="0" smtClean="0"/>
              <a:t>clearly defined BCP </a:t>
            </a:r>
            <a:r>
              <a:rPr lang="en-US" dirty="0"/>
              <a:t>role holders</a:t>
            </a:r>
          </a:p>
          <a:p>
            <a:pPr lvl="1"/>
            <a:r>
              <a:rPr lang="en-US" dirty="0"/>
              <a:t>BCP Director - oversees and ensures that all five parts of the BCP lifecycle are adhered to and complete</a:t>
            </a:r>
          </a:p>
          <a:p>
            <a:pPr lvl="1"/>
            <a:r>
              <a:rPr lang="en-US" dirty="0" smtClean="0"/>
              <a:t>Incident </a:t>
            </a:r>
            <a:r>
              <a:rPr lang="en-US" dirty="0"/>
              <a:t>Manager, and Backup Incident Manager - central points of contact during a disruption, responsible for internal and external communication, </a:t>
            </a:r>
            <a:r>
              <a:rPr lang="en-US" dirty="0" smtClean="0"/>
              <a:t>high-level working </a:t>
            </a:r>
            <a:r>
              <a:rPr lang="en-US" dirty="0"/>
              <a:t>familiarity with entire </a:t>
            </a:r>
            <a:r>
              <a:rPr lang="en-US" dirty="0" smtClean="0"/>
              <a:t>BCP</a:t>
            </a:r>
          </a:p>
          <a:p>
            <a:pPr lvl="1"/>
            <a:r>
              <a:rPr lang="en-US" dirty="0"/>
              <a:t>SMEs responsible for resiliency, recoverability, and documentation of the systems they </a:t>
            </a:r>
            <a:r>
              <a:rPr lang="en-US" dirty="0" smtClean="0"/>
              <a:t>own</a:t>
            </a:r>
            <a:r>
              <a:rPr lang="en-US" dirty="0"/>
              <a:t>, all of which is in their </a:t>
            </a:r>
            <a:r>
              <a:rPr lang="en-US" u="sng" dirty="0"/>
              <a:t>job descriptions </a:t>
            </a:r>
            <a:r>
              <a:rPr lang="en-US" dirty="0"/>
              <a:t>and </a:t>
            </a:r>
            <a:r>
              <a:rPr lang="en-US" u="sng" dirty="0"/>
              <a:t>performance reviews</a:t>
            </a:r>
            <a:r>
              <a:rPr lang="en-US" dirty="0"/>
              <a:t> (see ‘Maintenance’ section)</a:t>
            </a:r>
          </a:p>
          <a:p>
            <a:r>
              <a:rPr lang="en-US" dirty="0"/>
              <a:t>contact list of key personnel</a:t>
            </a:r>
          </a:p>
          <a:p>
            <a:pPr lvl="1"/>
            <a:r>
              <a:rPr lang="en-US" dirty="0"/>
              <a:t>address, email, multiple phone numbers, skills, and systems over which they’re responsible</a:t>
            </a:r>
          </a:p>
          <a:p>
            <a:pPr lvl="1"/>
            <a:r>
              <a:rPr lang="en-US" dirty="0"/>
              <a:t>current and previous staff (perhaps some on retainer)</a:t>
            </a:r>
          </a:p>
          <a:p>
            <a:pPr lvl="2"/>
            <a:r>
              <a:rPr lang="en-US" dirty="0"/>
              <a:t>IT staff</a:t>
            </a:r>
          </a:p>
          <a:p>
            <a:pPr lvl="2"/>
            <a:r>
              <a:rPr lang="en-US" dirty="0"/>
              <a:t>facilities staff (electrical, HVAC, physical security, etc.)</a:t>
            </a:r>
          </a:p>
          <a:p>
            <a:r>
              <a:rPr lang="en-US" dirty="0"/>
              <a:t>on-call schedule of key personnel</a:t>
            </a:r>
          </a:p>
          <a:p>
            <a:r>
              <a:rPr lang="en-US" dirty="0"/>
              <a:t>cross training of key personnel, with </a:t>
            </a:r>
            <a:r>
              <a:rPr lang="en-US" dirty="0" smtClean="0"/>
              <a:t>shadowing </a:t>
            </a:r>
            <a:r>
              <a:rPr lang="en-US" dirty="0"/>
              <a:t>which is in their </a:t>
            </a:r>
            <a:r>
              <a:rPr lang="en-US" u="sng" dirty="0"/>
              <a:t>job descriptions </a:t>
            </a:r>
            <a:r>
              <a:rPr lang="en-US" dirty="0"/>
              <a:t>and </a:t>
            </a:r>
            <a:r>
              <a:rPr lang="en-US" u="sng" dirty="0"/>
              <a:t>performance reviews</a:t>
            </a:r>
            <a:endParaRPr lang="en-US" dirty="0"/>
          </a:p>
          <a:p>
            <a:r>
              <a:rPr lang="en-US" dirty="0"/>
              <a:t>internal communication plan (communication within IT)</a:t>
            </a:r>
          </a:p>
          <a:p>
            <a:pPr lvl="1"/>
            <a:r>
              <a:rPr lang="en-US" dirty="0"/>
              <a:t>incident management and escalation procedure</a:t>
            </a:r>
          </a:p>
          <a:p>
            <a:pPr lvl="1"/>
            <a:r>
              <a:rPr lang="en-US" dirty="0"/>
              <a:t>call tree</a:t>
            </a:r>
          </a:p>
          <a:p>
            <a:pPr lvl="1"/>
            <a:r>
              <a:rPr lang="en-US" dirty="0"/>
              <a:t>bridge number provided by a third party (available even if local systems are down)</a:t>
            </a:r>
          </a:p>
          <a:p>
            <a:pPr lvl="1"/>
            <a:r>
              <a:rPr lang="en-US" dirty="0"/>
              <a:t>central status website and/or recorded phone message which is updated frequently during a disruption, provided by a third party (available even if local systems are down)</a:t>
            </a:r>
          </a:p>
          <a:p>
            <a:r>
              <a:rPr lang="en-US" dirty="0" smtClean="0"/>
              <a:t>external </a:t>
            </a:r>
            <a:r>
              <a:rPr lang="en-US" dirty="0"/>
              <a:t>communication plan (communication to the business</a:t>
            </a:r>
            <a:r>
              <a:rPr lang="en-US" dirty="0" smtClean="0"/>
              <a:t>)</a:t>
            </a:r>
          </a:p>
          <a:p>
            <a:pPr lvl="1"/>
            <a:r>
              <a:rPr lang="en-US" dirty="0" smtClean="0"/>
              <a:t>list </a:t>
            </a:r>
            <a:r>
              <a:rPr lang="en-US" dirty="0"/>
              <a:t>of key business unit leaders, department heads, key stakeholders that are kept apprised ruing a </a:t>
            </a:r>
            <a:r>
              <a:rPr lang="en-US" dirty="0" smtClean="0"/>
              <a:t>disruption</a:t>
            </a:r>
            <a:endParaRPr lang="en-US" dirty="0"/>
          </a:p>
          <a:p>
            <a:pPr lvl="1"/>
            <a:r>
              <a:rPr lang="en-US" dirty="0" smtClean="0"/>
              <a:t>central </a:t>
            </a:r>
            <a:r>
              <a:rPr lang="en-US" dirty="0"/>
              <a:t>status website and/or recorded phone message which is updated frequently during a disruption, provided by a third party (available even if local systems are down</a:t>
            </a:r>
            <a:r>
              <a:rPr lang="en-US" dirty="0" smtClean="0"/>
              <a:t>)</a:t>
            </a:r>
            <a:endParaRPr lang="en-US" dirty="0"/>
          </a:p>
        </p:txBody>
      </p:sp>
    </p:spTree>
    <p:extLst>
      <p:ext uri="{BB962C8B-B14F-4D97-AF65-F5344CB8AC3E}">
        <p14:creationId xmlns:p14="http://schemas.microsoft.com/office/powerpoint/2010/main" val="1249468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fade">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fade">
                                      <p:cBhvr>
                                        <p:cTn id="52" dur="5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fade">
                                      <p:cBhvr>
                                        <p:cTn id="57" dur="500"/>
                                        <p:tgtEl>
                                          <p:spTgt spid="5">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
                                            <p:txEl>
                                              <p:pRg st="12" end="12"/>
                                            </p:txEl>
                                          </p:spTgt>
                                        </p:tgtEl>
                                        <p:attrNameLst>
                                          <p:attrName>style.visibility</p:attrName>
                                        </p:attrNameLst>
                                      </p:cBhvr>
                                      <p:to>
                                        <p:strVal val="visible"/>
                                      </p:to>
                                    </p:set>
                                    <p:animEffect transition="in" filter="fade">
                                      <p:cBhvr>
                                        <p:cTn id="62" dur="500"/>
                                        <p:tgtEl>
                                          <p:spTgt spid="5">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5">
                                            <p:txEl>
                                              <p:pRg st="13" end="13"/>
                                            </p:txEl>
                                          </p:spTgt>
                                        </p:tgtEl>
                                        <p:attrNameLst>
                                          <p:attrName>style.visibility</p:attrName>
                                        </p:attrNameLst>
                                      </p:cBhvr>
                                      <p:to>
                                        <p:strVal val="visible"/>
                                      </p:to>
                                    </p:set>
                                    <p:animEffect transition="in" filter="fade">
                                      <p:cBhvr>
                                        <p:cTn id="67" dur="500"/>
                                        <p:tgtEl>
                                          <p:spTgt spid="5">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5">
                                            <p:txEl>
                                              <p:pRg st="14" end="14"/>
                                            </p:txEl>
                                          </p:spTgt>
                                        </p:tgtEl>
                                        <p:attrNameLst>
                                          <p:attrName>style.visibility</p:attrName>
                                        </p:attrNameLst>
                                      </p:cBhvr>
                                      <p:to>
                                        <p:strVal val="visible"/>
                                      </p:to>
                                    </p:set>
                                    <p:animEffect transition="in" filter="fade">
                                      <p:cBhvr>
                                        <p:cTn id="72" dur="500"/>
                                        <p:tgtEl>
                                          <p:spTgt spid="5">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5">
                                            <p:txEl>
                                              <p:pRg st="15" end="15"/>
                                            </p:txEl>
                                          </p:spTgt>
                                        </p:tgtEl>
                                        <p:attrNameLst>
                                          <p:attrName>style.visibility</p:attrName>
                                        </p:attrNameLst>
                                      </p:cBhvr>
                                      <p:to>
                                        <p:strVal val="visible"/>
                                      </p:to>
                                    </p:set>
                                    <p:animEffect transition="in" filter="fade">
                                      <p:cBhvr>
                                        <p:cTn id="77" dur="500"/>
                                        <p:tgtEl>
                                          <p:spTgt spid="5">
                                            <p:txEl>
                                              <p:pRg st="15" end="1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5">
                                            <p:txEl>
                                              <p:pRg st="16" end="16"/>
                                            </p:txEl>
                                          </p:spTgt>
                                        </p:tgtEl>
                                        <p:attrNameLst>
                                          <p:attrName>style.visibility</p:attrName>
                                        </p:attrNameLst>
                                      </p:cBhvr>
                                      <p:to>
                                        <p:strVal val="visible"/>
                                      </p:to>
                                    </p:set>
                                    <p:animEffect transition="in" filter="fade">
                                      <p:cBhvr>
                                        <p:cTn id="82" dur="500"/>
                                        <p:tgtEl>
                                          <p:spTgt spid="5">
                                            <p:txEl>
                                              <p:pRg st="16" end="1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5">
                                            <p:txEl>
                                              <p:pRg st="17" end="17"/>
                                            </p:txEl>
                                          </p:spTgt>
                                        </p:tgtEl>
                                        <p:attrNameLst>
                                          <p:attrName>style.visibility</p:attrName>
                                        </p:attrNameLst>
                                      </p:cBhvr>
                                      <p:to>
                                        <p:strVal val="visible"/>
                                      </p:to>
                                    </p:set>
                                    <p:animEffect transition="in" filter="fade">
                                      <p:cBhvr>
                                        <p:cTn id="87" dur="500"/>
                                        <p:tgtEl>
                                          <p:spTgt spid="5">
                                            <p:txEl>
                                              <p:pRg st="17" end="17"/>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5">
                                            <p:txEl>
                                              <p:pRg st="18" end="18"/>
                                            </p:txEl>
                                          </p:spTgt>
                                        </p:tgtEl>
                                        <p:attrNameLst>
                                          <p:attrName>style.visibility</p:attrName>
                                        </p:attrNameLst>
                                      </p:cBhvr>
                                      <p:to>
                                        <p:strVal val="visible"/>
                                      </p:to>
                                    </p:set>
                                    <p:animEffect transition="in" filter="fade">
                                      <p:cBhvr>
                                        <p:cTn id="92" dur="500"/>
                                        <p:tgtEl>
                                          <p:spTgt spid="5">
                                            <p:txEl>
                                              <p:pRg st="18" end="18"/>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5">
                                            <p:txEl>
                                              <p:pRg st="19" end="19"/>
                                            </p:txEl>
                                          </p:spTgt>
                                        </p:tgtEl>
                                        <p:attrNameLst>
                                          <p:attrName>style.visibility</p:attrName>
                                        </p:attrNameLst>
                                      </p:cBhvr>
                                      <p:to>
                                        <p:strVal val="visible"/>
                                      </p:to>
                                    </p:set>
                                    <p:animEffect transition="in" filter="fade">
                                      <p:cBhvr>
                                        <p:cTn id="97" dur="500"/>
                                        <p:tgtEl>
                                          <p:spTgt spid="5">
                                            <p:txEl>
                                              <p:pRg st="19" end="19"/>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5">
                                            <p:txEl>
                                              <p:pRg st="20" end="20"/>
                                            </p:txEl>
                                          </p:spTgt>
                                        </p:tgtEl>
                                        <p:attrNameLst>
                                          <p:attrName>style.visibility</p:attrName>
                                        </p:attrNameLst>
                                      </p:cBhvr>
                                      <p:to>
                                        <p:strVal val="visible"/>
                                      </p:to>
                                    </p:set>
                                    <p:animEffect transition="in" filter="fade">
                                      <p:cBhvr>
                                        <p:cTn id="102" dur="500"/>
                                        <p:tgtEl>
                                          <p:spTgt spid="5">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42999"/>
          </a:xfrm>
        </p:spPr>
        <p:txBody>
          <a:bodyPr>
            <a:normAutofit/>
          </a:bodyPr>
          <a:lstStyle/>
          <a:p>
            <a:pPr algn="ctr"/>
            <a:r>
              <a:rPr lang="en-US" sz="2000" b="1" u="sng" dirty="0">
                <a:solidFill>
                  <a:prstClr val="black"/>
                </a:solidFill>
              </a:rPr>
              <a:t>BCP Lifecycle</a:t>
            </a:r>
            <a:r>
              <a:rPr lang="en-US" sz="2000" b="1" u="sng" dirty="0" smtClean="0">
                <a:solidFill>
                  <a:prstClr val="black"/>
                </a:solidFill>
              </a:rPr>
              <a:t>: Analysis → </a:t>
            </a:r>
            <a:r>
              <a:rPr lang="en-US" sz="4000" b="1" u="sng" dirty="0" smtClean="0">
                <a:solidFill>
                  <a:prstClr val="black"/>
                </a:solidFill>
              </a:rPr>
              <a:t>Solution: Processes</a:t>
            </a:r>
            <a:r>
              <a:rPr lang="en-US" sz="2000" b="1" u="sng" dirty="0" smtClean="0">
                <a:solidFill>
                  <a:prstClr val="black"/>
                </a:solidFill>
              </a:rPr>
              <a:t> </a:t>
            </a:r>
            <a:r>
              <a:rPr lang="en-US" sz="2000" b="1" u="sng" dirty="0">
                <a:solidFill>
                  <a:prstClr val="black"/>
                </a:solidFill>
              </a:rPr>
              <a:t>→ </a:t>
            </a:r>
            <a:r>
              <a:rPr lang="en-US" sz="2000" b="1" u="sng" dirty="0" smtClean="0">
                <a:solidFill>
                  <a:prstClr val="black"/>
                </a:solidFill>
              </a:rPr>
              <a:t>Implementation </a:t>
            </a:r>
            <a:r>
              <a:rPr lang="en-US" sz="2000" b="1" u="sng" dirty="0">
                <a:solidFill>
                  <a:prstClr val="black"/>
                </a:solidFill>
              </a:rPr>
              <a:t>→ </a:t>
            </a:r>
            <a:r>
              <a:rPr lang="en-US" sz="2000" b="1" u="sng" dirty="0" smtClean="0">
                <a:solidFill>
                  <a:prstClr val="black"/>
                </a:solidFill>
              </a:rPr>
              <a:t>Testing </a:t>
            </a:r>
            <a:r>
              <a:rPr lang="en-US" sz="2000" b="1" u="sng" dirty="0">
                <a:solidFill>
                  <a:prstClr val="black"/>
                </a:solidFill>
              </a:rPr>
              <a:t>→ Maintenance</a:t>
            </a:r>
            <a:endParaRPr lang="en-US" sz="2000" b="1" u="sng" dirty="0"/>
          </a:p>
        </p:txBody>
      </p:sp>
      <p:sp>
        <p:nvSpPr>
          <p:cNvPr id="5" name="Content Placeholder 4"/>
          <p:cNvSpPr>
            <a:spLocks noGrp="1"/>
          </p:cNvSpPr>
          <p:nvPr>
            <p:ph idx="1"/>
          </p:nvPr>
        </p:nvSpPr>
        <p:spPr>
          <a:xfrm>
            <a:off x="642938" y="1143000"/>
            <a:ext cx="10958512" cy="5033963"/>
          </a:xfrm>
        </p:spPr>
        <p:txBody>
          <a:bodyPr>
            <a:normAutofit/>
          </a:bodyPr>
          <a:lstStyle/>
          <a:p>
            <a:pPr marL="0" lvl="1" indent="0">
              <a:buNone/>
            </a:pPr>
            <a:r>
              <a:rPr lang="en-US" sz="2000" dirty="0" smtClean="0"/>
              <a:t>Processes </a:t>
            </a:r>
            <a:r>
              <a:rPr lang="en-US" sz="2000" dirty="0"/>
              <a:t>- </a:t>
            </a:r>
            <a:r>
              <a:rPr lang="en-US" sz="2000" dirty="0" smtClean="0"/>
              <a:t>the procedures on </a:t>
            </a:r>
            <a:r>
              <a:rPr lang="en-US" sz="2000" dirty="0"/>
              <a:t>which you critically depend, </a:t>
            </a:r>
            <a:r>
              <a:rPr lang="en-US" sz="2000" dirty="0" smtClean="0"/>
              <a:t>including normal</a:t>
            </a:r>
            <a:r>
              <a:rPr lang="en-US" sz="2000" dirty="0"/>
              <a:t>, common </a:t>
            </a:r>
            <a:r>
              <a:rPr lang="en-US" sz="2000" dirty="0" smtClean="0"/>
              <a:t>activities, on a daily, weekly, bi-weekly, monthly, quarterly, and yearly basis</a:t>
            </a:r>
          </a:p>
          <a:p>
            <a:pPr marL="0" lvl="1" indent="0">
              <a:buNone/>
            </a:pPr>
            <a:endParaRPr lang="en-US" sz="2000" dirty="0"/>
          </a:p>
          <a:p>
            <a:r>
              <a:rPr lang="en-US" sz="2000" dirty="0"/>
              <a:t>all </a:t>
            </a:r>
            <a:r>
              <a:rPr lang="en-US" sz="2000" dirty="0" smtClean="0"/>
              <a:t>non-industry-standard</a:t>
            </a:r>
            <a:r>
              <a:rPr lang="en-US" sz="2000" dirty="0"/>
              <a:t>, custom, and proprietary processes should be changed to </a:t>
            </a:r>
            <a:r>
              <a:rPr lang="en-US" sz="2000" dirty="0" smtClean="0"/>
              <a:t>industry-standard </a:t>
            </a:r>
            <a:r>
              <a:rPr lang="en-US" sz="2000" dirty="0"/>
              <a:t>wherever possible</a:t>
            </a:r>
          </a:p>
          <a:p>
            <a:r>
              <a:rPr lang="en-US" sz="2000" dirty="0" smtClean="0"/>
              <a:t>all key processes </a:t>
            </a:r>
            <a:r>
              <a:rPr lang="en-US" sz="2000" dirty="0"/>
              <a:t>should be well documented and cross trained, </a:t>
            </a:r>
            <a:r>
              <a:rPr lang="en-US" sz="2000" u="sng" dirty="0"/>
              <a:t>especially</a:t>
            </a:r>
            <a:r>
              <a:rPr lang="en-US" sz="2000" dirty="0"/>
              <a:t> those that are </a:t>
            </a:r>
            <a:r>
              <a:rPr lang="en-US" sz="2000" dirty="0" smtClean="0"/>
              <a:t>non-industry-standard</a:t>
            </a:r>
            <a:r>
              <a:rPr lang="en-US" sz="2000" dirty="0"/>
              <a:t>, custom, or proprietary </a:t>
            </a:r>
          </a:p>
          <a:p>
            <a:r>
              <a:rPr lang="en-US" sz="2000" dirty="0"/>
              <a:t>documentation</a:t>
            </a:r>
          </a:p>
          <a:p>
            <a:pPr lvl="1"/>
            <a:r>
              <a:rPr lang="en-US" sz="2000" dirty="0"/>
              <a:t>all documentation should be stored in a location that is available even if local systems are down</a:t>
            </a:r>
          </a:p>
          <a:p>
            <a:pPr lvl="1"/>
            <a:r>
              <a:rPr lang="en-US" sz="2000" dirty="0"/>
              <a:t>documentation should be on a system that provides search and index</a:t>
            </a:r>
          </a:p>
          <a:p>
            <a:pPr lvl="1"/>
            <a:r>
              <a:rPr lang="en-US" sz="2000" dirty="0"/>
              <a:t>documentation should have clear </a:t>
            </a:r>
            <a:r>
              <a:rPr lang="en-US" sz="2000" u="sng" dirty="0"/>
              <a:t>owners, titles, revision history</a:t>
            </a:r>
            <a:r>
              <a:rPr lang="en-US" sz="2000" dirty="0"/>
              <a:t>, each of which is clearly spelled out in each </a:t>
            </a:r>
            <a:r>
              <a:rPr lang="en-US" sz="2000" dirty="0" smtClean="0"/>
              <a:t>document</a:t>
            </a:r>
            <a:endParaRPr lang="en-US" sz="2000" dirty="0"/>
          </a:p>
          <a:p>
            <a:r>
              <a:rPr lang="en-US" sz="2000" dirty="0"/>
              <a:t>change control procedures should be well </a:t>
            </a:r>
            <a:r>
              <a:rPr lang="en-US" sz="2000" dirty="0" smtClean="0"/>
              <a:t>established to ensure resilience and recoverability</a:t>
            </a:r>
            <a:endParaRPr lang="en-US" sz="2000" dirty="0"/>
          </a:p>
          <a:p>
            <a:r>
              <a:rPr lang="en-US" sz="2000" dirty="0"/>
              <a:t>security procedures should be well </a:t>
            </a:r>
            <a:r>
              <a:rPr lang="en-US" sz="2000" dirty="0" smtClean="0"/>
              <a:t>established to </a:t>
            </a:r>
            <a:r>
              <a:rPr lang="en-US" sz="2000" dirty="0"/>
              <a:t>ensure resilience and recoverability</a:t>
            </a:r>
          </a:p>
        </p:txBody>
      </p:sp>
    </p:spTree>
    <p:extLst>
      <p:ext uri="{BB962C8B-B14F-4D97-AF65-F5344CB8AC3E}">
        <p14:creationId xmlns:p14="http://schemas.microsoft.com/office/powerpoint/2010/main" val="405673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fade">
                                      <p:cBhvr>
                                        <p:cTn id="47"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42999"/>
          </a:xfrm>
        </p:spPr>
        <p:txBody>
          <a:bodyPr>
            <a:normAutofit/>
          </a:bodyPr>
          <a:lstStyle/>
          <a:p>
            <a:pPr algn="ctr"/>
            <a:r>
              <a:rPr lang="en-US" sz="2000" b="1" u="sng" dirty="0">
                <a:solidFill>
                  <a:prstClr val="black"/>
                </a:solidFill>
              </a:rPr>
              <a:t>BCP Lifecycle</a:t>
            </a:r>
            <a:r>
              <a:rPr lang="en-US" sz="2000" b="1" u="sng" dirty="0" smtClean="0">
                <a:solidFill>
                  <a:prstClr val="black"/>
                </a:solidFill>
              </a:rPr>
              <a:t>: Analysis → </a:t>
            </a:r>
            <a:r>
              <a:rPr lang="en-US" sz="4000" b="1" u="sng" dirty="0" smtClean="0">
                <a:solidFill>
                  <a:prstClr val="black"/>
                </a:solidFill>
              </a:rPr>
              <a:t>Solution: Resources</a:t>
            </a:r>
            <a:r>
              <a:rPr lang="en-US" sz="2000" b="1" u="sng" dirty="0" smtClean="0">
                <a:solidFill>
                  <a:prstClr val="black"/>
                </a:solidFill>
              </a:rPr>
              <a:t> </a:t>
            </a:r>
            <a:r>
              <a:rPr lang="en-US" sz="2000" b="1" u="sng" dirty="0">
                <a:solidFill>
                  <a:prstClr val="black"/>
                </a:solidFill>
              </a:rPr>
              <a:t>→ </a:t>
            </a:r>
            <a:r>
              <a:rPr lang="en-US" sz="2000" b="1" u="sng" dirty="0" smtClean="0">
                <a:solidFill>
                  <a:prstClr val="black"/>
                </a:solidFill>
              </a:rPr>
              <a:t>Implementation </a:t>
            </a:r>
            <a:r>
              <a:rPr lang="en-US" sz="2000" b="1" u="sng" dirty="0">
                <a:solidFill>
                  <a:prstClr val="black"/>
                </a:solidFill>
              </a:rPr>
              <a:t>→ </a:t>
            </a:r>
            <a:r>
              <a:rPr lang="en-US" sz="2000" b="1" u="sng" dirty="0" smtClean="0">
                <a:solidFill>
                  <a:prstClr val="black"/>
                </a:solidFill>
              </a:rPr>
              <a:t>Testing </a:t>
            </a:r>
            <a:r>
              <a:rPr lang="en-US" sz="2000" b="1" u="sng" dirty="0">
                <a:solidFill>
                  <a:prstClr val="black"/>
                </a:solidFill>
              </a:rPr>
              <a:t>→ Maintenance</a:t>
            </a:r>
            <a:endParaRPr lang="en-US" sz="2000" b="1" u="sng" dirty="0"/>
          </a:p>
        </p:txBody>
      </p:sp>
      <p:sp>
        <p:nvSpPr>
          <p:cNvPr id="5" name="Content Placeholder 4"/>
          <p:cNvSpPr>
            <a:spLocks noGrp="1"/>
          </p:cNvSpPr>
          <p:nvPr>
            <p:ph idx="1"/>
          </p:nvPr>
        </p:nvSpPr>
        <p:spPr>
          <a:xfrm>
            <a:off x="642938" y="1348033"/>
            <a:ext cx="10958512" cy="4828930"/>
          </a:xfrm>
        </p:spPr>
        <p:txBody>
          <a:bodyPr>
            <a:normAutofit/>
          </a:bodyPr>
          <a:lstStyle/>
          <a:p>
            <a:pPr marL="0" lvl="1" indent="0">
              <a:buNone/>
            </a:pPr>
            <a:r>
              <a:rPr lang="en-US" dirty="0" smtClean="0"/>
              <a:t>Resources - facilities, hardware (including network), software, data</a:t>
            </a:r>
          </a:p>
          <a:p>
            <a:pPr marL="0" lvl="1" indent="0">
              <a:buNone/>
            </a:pPr>
            <a:endParaRPr lang="en-US" dirty="0"/>
          </a:p>
          <a:p>
            <a:pPr marL="457200" lvl="1" indent="0">
              <a:buNone/>
            </a:pPr>
            <a:r>
              <a:rPr lang="en-US" sz="2000" dirty="0"/>
              <a:t>Datacenter </a:t>
            </a:r>
            <a:r>
              <a:rPr lang="en-US" sz="2000" dirty="0" smtClean="0"/>
              <a:t>configured for </a:t>
            </a:r>
            <a:r>
              <a:rPr lang="en-US" sz="2000" u="sng" dirty="0"/>
              <a:t>resilience and recoverability</a:t>
            </a:r>
            <a:r>
              <a:rPr lang="en-US" sz="2000" dirty="0" smtClean="0"/>
              <a:t>:	</a:t>
            </a:r>
            <a:r>
              <a:rPr lang="en-US" sz="2000" i="1" dirty="0" smtClean="0"/>
              <a:t>(from previous slide)</a:t>
            </a:r>
            <a:endParaRPr lang="en-US" sz="2000" i="1" dirty="0"/>
          </a:p>
          <a:p>
            <a:pPr marL="1490663" lvl="1"/>
            <a:r>
              <a:rPr lang="en-US" sz="2000" dirty="0"/>
              <a:t>documentation</a:t>
            </a:r>
          </a:p>
          <a:p>
            <a:pPr marL="1490663" lvl="1"/>
            <a:r>
              <a:rPr lang="en-US" sz="2000" dirty="0"/>
              <a:t>monitoring</a:t>
            </a:r>
          </a:p>
          <a:p>
            <a:pPr marL="1490663" lvl="1"/>
            <a:r>
              <a:rPr lang="en-US" sz="2000" dirty="0"/>
              <a:t>physical access</a:t>
            </a:r>
          </a:p>
          <a:p>
            <a:pPr marL="1490663" lvl="1"/>
            <a:r>
              <a:rPr lang="en-US" sz="2000" dirty="0"/>
              <a:t>environmental control (temperature and humidity)</a:t>
            </a:r>
          </a:p>
          <a:p>
            <a:pPr marL="1490663" lvl="1"/>
            <a:r>
              <a:rPr lang="en-US" sz="2000" dirty="0"/>
              <a:t>electrical (load, UPSs, generators, fuel)</a:t>
            </a:r>
          </a:p>
          <a:p>
            <a:pPr marL="1490663" lvl="1"/>
            <a:r>
              <a:rPr lang="en-US" sz="2000" dirty="0"/>
              <a:t>fire prevention, detection, and suppression</a:t>
            </a:r>
          </a:p>
          <a:p>
            <a:pPr marL="1490663" lvl="1"/>
            <a:r>
              <a:rPr lang="en-US" sz="2000" dirty="0"/>
              <a:t>hardware (network, firewalls, security appliances, proxies, gateways, servers, firmware, upgrade schedule)</a:t>
            </a:r>
          </a:p>
          <a:p>
            <a:pPr marL="1490663" lvl="1"/>
            <a:r>
              <a:rPr lang="en-US" sz="2000" dirty="0"/>
              <a:t>software (patches, upgrade schedule)</a:t>
            </a:r>
          </a:p>
          <a:p>
            <a:pPr marL="1490663" lvl="1"/>
            <a:r>
              <a:rPr lang="en-US" sz="2000" dirty="0"/>
              <a:t>data (mirroring, backups, archiving, </a:t>
            </a:r>
            <a:r>
              <a:rPr lang="en-US" sz="2000" dirty="0" err="1"/>
              <a:t>tiering</a:t>
            </a:r>
            <a:r>
              <a:rPr lang="en-US" sz="2000" dirty="0"/>
              <a:t>)</a:t>
            </a:r>
          </a:p>
        </p:txBody>
      </p:sp>
    </p:spTree>
    <p:extLst>
      <p:ext uri="{BB962C8B-B14F-4D97-AF65-F5344CB8AC3E}">
        <p14:creationId xmlns:p14="http://schemas.microsoft.com/office/powerpoint/2010/main" val="245984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fade">
                                      <p:cBhvr>
                                        <p:cTn id="15" dur="500"/>
                                        <p:tgtEl>
                                          <p:spTgt spid="5">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fade">
                                      <p:cBhvr>
                                        <p:cTn id="18" dur="500"/>
                                        <p:tgtEl>
                                          <p:spTgt spid="5">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Effect transition="in" filter="fade">
                                      <p:cBhvr>
                                        <p:cTn id="21" dur="500"/>
                                        <p:tgtEl>
                                          <p:spTgt spid="5">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animEffect transition="in" filter="fade">
                                      <p:cBhvr>
                                        <p:cTn id="24" dur="500"/>
                                        <p:tgtEl>
                                          <p:spTgt spid="5">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fade">
                                      <p:cBhvr>
                                        <p:cTn id="27" dur="500"/>
                                        <p:tgtEl>
                                          <p:spTgt spid="5">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5">
                                            <p:txEl>
                                              <p:pRg st="8" end="8"/>
                                            </p:txEl>
                                          </p:spTgt>
                                        </p:tgtEl>
                                        <p:attrNameLst>
                                          <p:attrName>style.visibility</p:attrName>
                                        </p:attrNameLst>
                                      </p:cBhvr>
                                      <p:to>
                                        <p:strVal val="visible"/>
                                      </p:to>
                                    </p:set>
                                    <p:animEffect transition="in" filter="fade">
                                      <p:cBhvr>
                                        <p:cTn id="30" dur="500"/>
                                        <p:tgtEl>
                                          <p:spTgt spid="5">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5">
                                            <p:txEl>
                                              <p:pRg st="9" end="9"/>
                                            </p:txEl>
                                          </p:spTgt>
                                        </p:tgtEl>
                                        <p:attrNameLst>
                                          <p:attrName>style.visibility</p:attrName>
                                        </p:attrNameLst>
                                      </p:cBhvr>
                                      <p:to>
                                        <p:strVal val="visible"/>
                                      </p:to>
                                    </p:set>
                                    <p:animEffect transition="in" filter="fade">
                                      <p:cBhvr>
                                        <p:cTn id="33" dur="500"/>
                                        <p:tgtEl>
                                          <p:spTgt spid="5">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5">
                                            <p:txEl>
                                              <p:pRg st="10" end="10"/>
                                            </p:txEl>
                                          </p:spTgt>
                                        </p:tgtEl>
                                        <p:attrNameLst>
                                          <p:attrName>style.visibility</p:attrName>
                                        </p:attrNameLst>
                                      </p:cBhvr>
                                      <p:to>
                                        <p:strVal val="visible"/>
                                      </p:to>
                                    </p:set>
                                    <p:animEffect transition="in" filter="fade">
                                      <p:cBhvr>
                                        <p:cTn id="36" dur="500"/>
                                        <p:tgtEl>
                                          <p:spTgt spid="5">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5">
                                            <p:txEl>
                                              <p:pRg st="11" end="11"/>
                                            </p:txEl>
                                          </p:spTgt>
                                        </p:tgtEl>
                                        <p:attrNameLst>
                                          <p:attrName>style.visibility</p:attrName>
                                        </p:attrNameLst>
                                      </p:cBhvr>
                                      <p:to>
                                        <p:strVal val="visible"/>
                                      </p:to>
                                    </p:set>
                                    <p:animEffect transition="in" filter="fade">
                                      <p:cBhvr>
                                        <p:cTn id="39"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365126"/>
            <a:ext cx="10515600" cy="1084390"/>
          </a:xfrm>
        </p:spPr>
        <p:txBody>
          <a:bodyPr/>
          <a:lstStyle/>
          <a:p>
            <a:r>
              <a:rPr lang="en-US" b="1" u="sng" dirty="0" smtClean="0"/>
              <a:t>DRP vs. BCP:</a:t>
            </a:r>
            <a:endParaRPr lang="en-US" b="1" u="sng" dirty="0"/>
          </a:p>
        </p:txBody>
      </p:sp>
      <p:sp>
        <p:nvSpPr>
          <p:cNvPr id="3" name="Content Placeholder 2"/>
          <p:cNvSpPr>
            <a:spLocks noGrp="1"/>
          </p:cNvSpPr>
          <p:nvPr>
            <p:ph idx="1"/>
          </p:nvPr>
        </p:nvSpPr>
        <p:spPr>
          <a:xfrm>
            <a:off x="838200" y="1600200"/>
            <a:ext cx="10515600" cy="4576763"/>
          </a:xfrm>
        </p:spPr>
        <p:txBody>
          <a:bodyPr>
            <a:normAutofit/>
          </a:bodyPr>
          <a:lstStyle/>
          <a:p>
            <a:pPr lvl="1"/>
            <a:r>
              <a:rPr lang="en-US" dirty="0" smtClean="0"/>
              <a:t>DRP </a:t>
            </a:r>
            <a:r>
              <a:rPr lang="en-US" dirty="0"/>
              <a:t>(disaster recovery plan/</a:t>
            </a:r>
            <a:r>
              <a:rPr lang="en-US" dirty="0" err="1"/>
              <a:t>ning</a:t>
            </a:r>
            <a:r>
              <a:rPr lang="en-US" dirty="0" smtClean="0"/>
              <a:t>):</a:t>
            </a:r>
          </a:p>
          <a:p>
            <a:pPr lvl="2"/>
            <a:r>
              <a:rPr lang="en-US" dirty="0" smtClean="0"/>
              <a:t>reactive</a:t>
            </a:r>
          </a:p>
          <a:p>
            <a:pPr lvl="2"/>
            <a:r>
              <a:rPr lang="en-US" dirty="0" smtClean="0"/>
              <a:t>very </a:t>
            </a:r>
            <a:r>
              <a:rPr lang="en-US" dirty="0"/>
              <a:t>narrow in </a:t>
            </a:r>
            <a:r>
              <a:rPr lang="en-US" dirty="0" smtClean="0"/>
              <a:t>scope</a:t>
            </a:r>
          </a:p>
          <a:p>
            <a:pPr lvl="2"/>
            <a:r>
              <a:rPr lang="en-US" dirty="0" smtClean="0"/>
              <a:t>how </a:t>
            </a:r>
            <a:r>
              <a:rPr lang="en-US" dirty="0"/>
              <a:t>to recover a specific </a:t>
            </a:r>
            <a:r>
              <a:rPr lang="en-US" dirty="0" smtClean="0"/>
              <a:t>single thing </a:t>
            </a:r>
            <a:r>
              <a:rPr lang="en-US" dirty="0"/>
              <a:t>after a </a:t>
            </a:r>
            <a:r>
              <a:rPr lang="en-US" dirty="0" smtClean="0"/>
              <a:t>disruption</a:t>
            </a:r>
            <a:endParaRPr lang="en-US" sz="3600" dirty="0"/>
          </a:p>
          <a:p>
            <a:pPr lvl="1"/>
            <a:r>
              <a:rPr lang="en-US" dirty="0" smtClean="0"/>
              <a:t>BCP </a:t>
            </a:r>
            <a:r>
              <a:rPr lang="en-US" dirty="0"/>
              <a:t>(business continuity plan/</a:t>
            </a:r>
            <a:r>
              <a:rPr lang="en-US" dirty="0" err="1"/>
              <a:t>ning</a:t>
            </a:r>
            <a:r>
              <a:rPr lang="en-US" dirty="0" smtClean="0"/>
              <a:t>):</a:t>
            </a:r>
          </a:p>
          <a:p>
            <a:pPr lvl="2"/>
            <a:r>
              <a:rPr lang="en-US" dirty="0" smtClean="0"/>
              <a:t>both </a:t>
            </a:r>
            <a:r>
              <a:rPr lang="en-US" u="sng" dirty="0"/>
              <a:t>preventive</a:t>
            </a:r>
            <a:r>
              <a:rPr lang="en-US" dirty="0"/>
              <a:t> and </a:t>
            </a:r>
            <a:r>
              <a:rPr lang="en-US" u="sng" dirty="0" smtClean="0"/>
              <a:t>reactive</a:t>
            </a:r>
          </a:p>
          <a:p>
            <a:pPr lvl="2"/>
            <a:r>
              <a:rPr lang="en-US" dirty="0" smtClean="0"/>
              <a:t>broad </a:t>
            </a:r>
            <a:r>
              <a:rPr lang="en-US" dirty="0"/>
              <a:t>in </a:t>
            </a:r>
            <a:r>
              <a:rPr lang="en-US" dirty="0" smtClean="0"/>
              <a:t>scope</a:t>
            </a:r>
          </a:p>
          <a:p>
            <a:pPr lvl="2"/>
            <a:r>
              <a:rPr lang="en-US" dirty="0" smtClean="0"/>
              <a:t>includes (in order):</a:t>
            </a:r>
          </a:p>
          <a:p>
            <a:pPr lvl="3"/>
            <a:r>
              <a:rPr lang="en-US" dirty="0" smtClean="0"/>
              <a:t>analysis</a:t>
            </a:r>
          </a:p>
          <a:p>
            <a:pPr lvl="3"/>
            <a:r>
              <a:rPr lang="en-US" dirty="0" smtClean="0"/>
              <a:t>solution design</a:t>
            </a:r>
          </a:p>
          <a:p>
            <a:pPr lvl="3"/>
            <a:r>
              <a:rPr lang="en-US" dirty="0" smtClean="0"/>
              <a:t>implementation </a:t>
            </a:r>
            <a:r>
              <a:rPr lang="en-US" dirty="0"/>
              <a:t>of </a:t>
            </a:r>
            <a:r>
              <a:rPr lang="en-US" dirty="0" smtClean="0"/>
              <a:t>solution</a:t>
            </a:r>
          </a:p>
          <a:p>
            <a:pPr lvl="3"/>
            <a:r>
              <a:rPr lang="en-US" dirty="0" smtClean="0"/>
              <a:t>testing of solution</a:t>
            </a:r>
          </a:p>
          <a:p>
            <a:pPr lvl="3"/>
            <a:r>
              <a:rPr lang="en-US" dirty="0" smtClean="0"/>
              <a:t>ongoing </a:t>
            </a:r>
            <a:r>
              <a:rPr lang="en-US" dirty="0"/>
              <a:t>maintenance of </a:t>
            </a:r>
            <a:r>
              <a:rPr lang="en-US" dirty="0" smtClean="0"/>
              <a:t>the BCP</a:t>
            </a:r>
            <a:endParaRPr lang="en-US" sz="3400" dirty="0"/>
          </a:p>
          <a:p>
            <a:pPr marL="0" indent="0">
              <a:buNone/>
            </a:pPr>
            <a:endParaRPr lang="en-US" dirty="0"/>
          </a:p>
        </p:txBody>
      </p:sp>
      <p:pic>
        <p:nvPicPr>
          <p:cNvPr id="5" name="Picture 4" descr="https://upload.wikimedia.org/wikipedia/en/thumb/c/cf/BCPLifecycle.gif/220px-BCPLifecycle.gif">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680890" y="3597634"/>
            <a:ext cx="2746574" cy="2730014"/>
          </a:xfrm>
          <a:prstGeom prst="rect">
            <a:avLst/>
          </a:prstGeom>
          <a:noFill/>
          <a:ln>
            <a:noFill/>
          </a:ln>
        </p:spPr>
      </p:pic>
    </p:spTree>
    <p:extLst>
      <p:ext uri="{BB962C8B-B14F-4D97-AF65-F5344CB8AC3E}">
        <p14:creationId xmlns:p14="http://schemas.microsoft.com/office/powerpoint/2010/main" val="1154847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fade">
                                      <p:cBhvr>
                                        <p:cTn id="46" dur="500"/>
                                        <p:tgtEl>
                                          <p:spTgt spid="3">
                                            <p:txEl>
                                              <p:pRg st="8" end="8"/>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500"/>
                                        <p:tgtEl>
                                          <p:spTgt spid="3">
                                            <p:txEl>
                                              <p:pRg st="9" end="9"/>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par>
                                <p:cTn id="53" presetID="10" presetClass="entr" presetSubtype="0" fill="hold"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Effect transition="in" filter="fade">
                                      <p:cBhvr>
                                        <p:cTn id="55" dur="500"/>
                                        <p:tgtEl>
                                          <p:spTgt spid="3">
                                            <p:txEl>
                                              <p:pRg st="11" end="11"/>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3">
                                            <p:txEl>
                                              <p:pRg st="12" end="12"/>
                                            </p:txEl>
                                          </p:spTgt>
                                        </p:tgtEl>
                                        <p:attrNameLst>
                                          <p:attrName>style.visibility</p:attrName>
                                        </p:attrNameLst>
                                      </p:cBhvr>
                                      <p:to>
                                        <p:strVal val="visible"/>
                                      </p:to>
                                    </p:set>
                                    <p:animEffect transition="in" filter="fade">
                                      <p:cBhvr>
                                        <p:cTn id="58" dur="500"/>
                                        <p:tgtEl>
                                          <p:spTgt spid="3">
                                            <p:txEl>
                                              <p:pRg st="12" end="12"/>
                                            </p:txEl>
                                          </p:spTgt>
                                        </p:tgtEl>
                                      </p:cBhvr>
                                    </p:animEffect>
                                  </p:childTnLst>
                                </p:cTn>
                              </p:par>
                              <p:par>
                                <p:cTn id="59" presetID="10" presetClass="entr" presetSubtype="0" fill="hold" nodeType="withEffect">
                                  <p:stCondLst>
                                    <p:cond delay="0"/>
                                  </p:stCondLst>
                                  <p:childTnLst>
                                    <p:set>
                                      <p:cBhvr>
                                        <p:cTn id="60" dur="1" fill="hold">
                                          <p:stCondLst>
                                            <p:cond delay="0"/>
                                          </p:stCondLst>
                                        </p:cTn>
                                        <p:tgtEl>
                                          <p:spTgt spid="5"/>
                                        </p:tgtEl>
                                        <p:attrNameLst>
                                          <p:attrName>style.visibility</p:attrName>
                                        </p:attrNameLst>
                                      </p:cBhvr>
                                      <p:to>
                                        <p:strVal val="visible"/>
                                      </p:to>
                                    </p:set>
                                    <p:animEffect transition="in" filter="fade">
                                      <p:cBhvr>
                                        <p:cTn id="6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42999"/>
          </a:xfrm>
        </p:spPr>
        <p:txBody>
          <a:bodyPr>
            <a:normAutofit/>
          </a:bodyPr>
          <a:lstStyle/>
          <a:p>
            <a:pPr algn="ctr"/>
            <a:r>
              <a:rPr lang="en-US" sz="2000" b="1" u="sng" dirty="0">
                <a:solidFill>
                  <a:prstClr val="black"/>
                </a:solidFill>
              </a:rPr>
              <a:t>BCP Lifecycle</a:t>
            </a:r>
            <a:r>
              <a:rPr lang="en-US" sz="2000" b="1" u="sng" dirty="0" smtClean="0">
                <a:solidFill>
                  <a:prstClr val="black"/>
                </a:solidFill>
              </a:rPr>
              <a:t>: Analysis → </a:t>
            </a:r>
            <a:r>
              <a:rPr lang="en-US" sz="4000" b="1" u="sng" dirty="0" smtClean="0">
                <a:solidFill>
                  <a:prstClr val="black"/>
                </a:solidFill>
              </a:rPr>
              <a:t>Solution: Suppliers</a:t>
            </a:r>
            <a:r>
              <a:rPr lang="en-US" sz="2000" b="1" u="sng" dirty="0" smtClean="0">
                <a:solidFill>
                  <a:prstClr val="black"/>
                </a:solidFill>
              </a:rPr>
              <a:t> </a:t>
            </a:r>
            <a:r>
              <a:rPr lang="en-US" sz="2000" b="1" u="sng" dirty="0">
                <a:solidFill>
                  <a:prstClr val="black"/>
                </a:solidFill>
              </a:rPr>
              <a:t>→ </a:t>
            </a:r>
            <a:r>
              <a:rPr lang="en-US" sz="2000" b="1" u="sng" dirty="0" smtClean="0">
                <a:solidFill>
                  <a:prstClr val="black"/>
                </a:solidFill>
              </a:rPr>
              <a:t>Implementation </a:t>
            </a:r>
            <a:r>
              <a:rPr lang="en-US" sz="2000" b="1" u="sng" dirty="0">
                <a:solidFill>
                  <a:prstClr val="black"/>
                </a:solidFill>
              </a:rPr>
              <a:t>→ </a:t>
            </a:r>
            <a:r>
              <a:rPr lang="en-US" sz="2000" b="1" u="sng" dirty="0" smtClean="0">
                <a:solidFill>
                  <a:prstClr val="black"/>
                </a:solidFill>
              </a:rPr>
              <a:t>Testing </a:t>
            </a:r>
            <a:r>
              <a:rPr lang="en-US" sz="2000" b="1" u="sng" dirty="0">
                <a:solidFill>
                  <a:prstClr val="black"/>
                </a:solidFill>
              </a:rPr>
              <a:t>→ Maintenance</a:t>
            </a:r>
            <a:endParaRPr lang="en-US" sz="2000" b="1" u="sng" dirty="0"/>
          </a:p>
        </p:txBody>
      </p:sp>
      <p:sp>
        <p:nvSpPr>
          <p:cNvPr id="5" name="Content Placeholder 4"/>
          <p:cNvSpPr>
            <a:spLocks noGrp="1"/>
          </p:cNvSpPr>
          <p:nvPr>
            <p:ph idx="1"/>
          </p:nvPr>
        </p:nvSpPr>
        <p:spPr>
          <a:xfrm>
            <a:off x="642938" y="1574275"/>
            <a:ext cx="10958512" cy="4602687"/>
          </a:xfrm>
        </p:spPr>
        <p:txBody>
          <a:bodyPr>
            <a:normAutofit/>
          </a:bodyPr>
          <a:lstStyle/>
          <a:p>
            <a:pPr marL="0" indent="0">
              <a:buNone/>
            </a:pPr>
            <a:r>
              <a:rPr lang="en-US" dirty="0"/>
              <a:t>suppliers - companies and people </a:t>
            </a:r>
            <a:r>
              <a:rPr lang="en-US" u="sng" dirty="0"/>
              <a:t>outside</a:t>
            </a:r>
            <a:r>
              <a:rPr lang="en-US" dirty="0"/>
              <a:t> of the organization that provide </a:t>
            </a:r>
            <a:r>
              <a:rPr lang="en-US" dirty="0" smtClean="0"/>
              <a:t>resources</a:t>
            </a:r>
          </a:p>
          <a:p>
            <a:pPr marL="0" indent="0">
              <a:buNone/>
            </a:pPr>
            <a:endParaRPr lang="en-US" sz="1800" dirty="0"/>
          </a:p>
          <a:p>
            <a:pPr lvl="1"/>
            <a:r>
              <a:rPr lang="en-US" dirty="0" smtClean="0"/>
              <a:t>contact </a:t>
            </a:r>
            <a:r>
              <a:rPr lang="en-US" dirty="0"/>
              <a:t>list </a:t>
            </a:r>
            <a:r>
              <a:rPr lang="en-US" dirty="0" smtClean="0"/>
              <a:t>of suppliers currently needed for key dependencies</a:t>
            </a:r>
          </a:p>
          <a:p>
            <a:pPr lvl="2"/>
            <a:r>
              <a:rPr lang="en-US" dirty="0" smtClean="0"/>
              <a:t>redundant simultaneous sourcing when appropriate</a:t>
            </a:r>
          </a:p>
          <a:p>
            <a:pPr lvl="2"/>
            <a:r>
              <a:rPr lang="en-US" dirty="0" smtClean="0"/>
              <a:t>warranties </a:t>
            </a:r>
          </a:p>
          <a:p>
            <a:pPr lvl="2"/>
            <a:r>
              <a:rPr lang="en-US" dirty="0" smtClean="0"/>
              <a:t>SLAs</a:t>
            </a:r>
            <a:endParaRPr lang="en-US" dirty="0"/>
          </a:p>
          <a:p>
            <a:pPr lvl="1"/>
            <a:r>
              <a:rPr lang="en-US" dirty="0" smtClean="0"/>
              <a:t>contingency suppliers for key dependencies</a:t>
            </a:r>
          </a:p>
          <a:p>
            <a:pPr lvl="1"/>
            <a:r>
              <a:rPr lang="en-US" dirty="0" smtClean="0"/>
              <a:t>contact </a:t>
            </a:r>
            <a:r>
              <a:rPr lang="en-US" dirty="0"/>
              <a:t>list of local authorities (e.g. FBI for cyber security issues)</a:t>
            </a:r>
          </a:p>
          <a:p>
            <a:pPr lvl="1"/>
            <a:r>
              <a:rPr lang="en-US" dirty="0" smtClean="0"/>
              <a:t>insurance</a:t>
            </a:r>
            <a:endParaRPr lang="en-US" dirty="0"/>
          </a:p>
        </p:txBody>
      </p:sp>
    </p:spTree>
    <p:extLst>
      <p:ext uri="{BB962C8B-B14F-4D97-AF65-F5344CB8AC3E}">
        <p14:creationId xmlns:p14="http://schemas.microsoft.com/office/powerpoint/2010/main" val="3873069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29188" y="2198867"/>
            <a:ext cx="6229350" cy="2930345"/>
          </a:xfrm>
        </p:spPr>
        <p:txBody>
          <a:bodyPr>
            <a:normAutofit/>
          </a:bodyPr>
          <a:lstStyle/>
          <a:p>
            <a:r>
              <a:rPr lang="en-US" dirty="0"/>
              <a:t>analysis</a:t>
            </a:r>
          </a:p>
          <a:p>
            <a:r>
              <a:rPr lang="en-US" dirty="0"/>
              <a:t>solution design</a:t>
            </a:r>
          </a:p>
          <a:p>
            <a:r>
              <a:rPr lang="en-US" sz="4000" b="1" dirty="0"/>
              <a:t>implementation of solution</a:t>
            </a:r>
          </a:p>
          <a:p>
            <a:r>
              <a:rPr lang="en-US" dirty="0"/>
              <a:t>testing of solution</a:t>
            </a:r>
          </a:p>
          <a:p>
            <a:r>
              <a:rPr lang="en-US" dirty="0"/>
              <a:t>ongoing maintenance of the BCP</a:t>
            </a:r>
          </a:p>
        </p:txBody>
      </p:sp>
      <p:pic>
        <p:nvPicPr>
          <p:cNvPr id="5" name="Picture 4" descr="https://upload.wikimedia.org/wikipedia/en/thumb/c/cf/BCPLifecycle.gif/220px-BCPLifecycle.gif">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581150" y="2033587"/>
            <a:ext cx="2676525" cy="2652713"/>
          </a:xfrm>
          <a:prstGeom prst="rect">
            <a:avLst/>
          </a:prstGeom>
          <a:noFill/>
          <a:ln>
            <a:noFill/>
          </a:ln>
        </p:spPr>
      </p:pic>
      <p:sp>
        <p:nvSpPr>
          <p:cNvPr id="2" name="Title 1"/>
          <p:cNvSpPr>
            <a:spLocks noGrp="1"/>
          </p:cNvSpPr>
          <p:nvPr>
            <p:ph type="title"/>
          </p:nvPr>
        </p:nvSpPr>
        <p:spPr>
          <a:xfrm>
            <a:off x="0" y="365125"/>
            <a:ext cx="12192000" cy="1325563"/>
          </a:xfrm>
        </p:spPr>
        <p:txBody>
          <a:bodyPr>
            <a:normAutofit/>
          </a:bodyPr>
          <a:lstStyle/>
          <a:p>
            <a:pPr algn="ctr"/>
            <a:r>
              <a:rPr lang="en-US" b="1" u="sng" dirty="0"/>
              <a:t>BCP Lifecycle: </a:t>
            </a:r>
            <a:r>
              <a:rPr lang="en-US" sz="2200" b="1" u="sng" dirty="0"/>
              <a:t>Analysis → Solution → </a:t>
            </a:r>
            <a:r>
              <a:rPr lang="en-US" sz="4000" b="1" u="sng" dirty="0"/>
              <a:t>Implementation</a:t>
            </a:r>
            <a:r>
              <a:rPr lang="en-US" sz="2200" b="1" u="sng" dirty="0"/>
              <a:t> → Testing → </a:t>
            </a:r>
            <a:r>
              <a:rPr lang="en-US" sz="2200" b="1" u="sng" dirty="0" smtClean="0"/>
              <a:t>Maintenance</a:t>
            </a:r>
            <a:endParaRPr lang="en-US" sz="2200" dirty="0"/>
          </a:p>
        </p:txBody>
      </p:sp>
    </p:spTree>
    <p:extLst>
      <p:ext uri="{BB962C8B-B14F-4D97-AF65-F5344CB8AC3E}">
        <p14:creationId xmlns:p14="http://schemas.microsoft.com/office/powerpoint/2010/main" val="8071479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42999"/>
          </a:xfrm>
        </p:spPr>
        <p:txBody>
          <a:bodyPr>
            <a:normAutofit/>
          </a:bodyPr>
          <a:lstStyle/>
          <a:p>
            <a:pPr algn="ctr"/>
            <a:r>
              <a:rPr lang="en-US" sz="2000" b="1" u="sng" dirty="0">
                <a:solidFill>
                  <a:prstClr val="black"/>
                </a:solidFill>
              </a:rPr>
              <a:t>BCP Lifecycle</a:t>
            </a:r>
            <a:r>
              <a:rPr lang="en-US" sz="2000" b="1" u="sng" dirty="0" smtClean="0">
                <a:solidFill>
                  <a:prstClr val="black"/>
                </a:solidFill>
              </a:rPr>
              <a:t>: Analysis → Solution→ </a:t>
            </a:r>
            <a:r>
              <a:rPr lang="en-US" sz="4000" b="1" u="sng" dirty="0" smtClean="0">
                <a:solidFill>
                  <a:prstClr val="black"/>
                </a:solidFill>
              </a:rPr>
              <a:t>Implementation</a:t>
            </a:r>
            <a:r>
              <a:rPr lang="en-US" sz="2000" b="1" u="sng" dirty="0" smtClean="0">
                <a:solidFill>
                  <a:prstClr val="black"/>
                </a:solidFill>
              </a:rPr>
              <a:t> </a:t>
            </a:r>
            <a:r>
              <a:rPr lang="en-US" sz="2000" b="1" u="sng" dirty="0">
                <a:solidFill>
                  <a:prstClr val="black"/>
                </a:solidFill>
              </a:rPr>
              <a:t>→ </a:t>
            </a:r>
            <a:r>
              <a:rPr lang="en-US" sz="2000" b="1" u="sng" dirty="0" smtClean="0">
                <a:solidFill>
                  <a:prstClr val="black"/>
                </a:solidFill>
              </a:rPr>
              <a:t>Testing </a:t>
            </a:r>
            <a:r>
              <a:rPr lang="en-US" sz="2000" b="1" u="sng" dirty="0">
                <a:solidFill>
                  <a:prstClr val="black"/>
                </a:solidFill>
              </a:rPr>
              <a:t>→ Maintenance</a:t>
            </a:r>
            <a:endParaRPr lang="en-US" sz="2000" b="1" u="sng" dirty="0"/>
          </a:p>
        </p:txBody>
      </p:sp>
      <p:sp>
        <p:nvSpPr>
          <p:cNvPr id="5" name="Content Placeholder 4"/>
          <p:cNvSpPr>
            <a:spLocks noGrp="1"/>
          </p:cNvSpPr>
          <p:nvPr>
            <p:ph idx="1"/>
          </p:nvPr>
        </p:nvSpPr>
        <p:spPr>
          <a:xfrm>
            <a:off x="642938" y="1574275"/>
            <a:ext cx="10958512" cy="4602687"/>
          </a:xfrm>
        </p:spPr>
        <p:txBody>
          <a:bodyPr>
            <a:normAutofit/>
          </a:bodyPr>
          <a:lstStyle/>
          <a:p>
            <a:pPr lvl="1"/>
            <a:r>
              <a:rPr lang="en-US" dirty="0"/>
              <a:t>prioritization of the completion of solution </a:t>
            </a:r>
            <a:r>
              <a:rPr lang="en-US" dirty="0" smtClean="0"/>
              <a:t>items</a:t>
            </a:r>
            <a:endParaRPr lang="en-US" sz="4000" dirty="0"/>
          </a:p>
          <a:p>
            <a:pPr lvl="2"/>
            <a:r>
              <a:rPr lang="en-US" dirty="0"/>
              <a:t>the BCP Director should work with the managers, team leads, and, most importantly, the SMEs to prioritize the solution items</a:t>
            </a:r>
            <a:endParaRPr lang="en-US" sz="3600" dirty="0"/>
          </a:p>
          <a:p>
            <a:pPr lvl="1"/>
            <a:r>
              <a:rPr lang="en-US" dirty="0"/>
              <a:t>scheduling and milestones for the completion of solution items above</a:t>
            </a:r>
            <a:endParaRPr lang="en-US" sz="4000" dirty="0"/>
          </a:p>
          <a:p>
            <a:pPr lvl="2"/>
            <a:r>
              <a:rPr lang="en-US" dirty="0"/>
              <a:t>the BCP Director should work with the managers, team leads, and, most importantly, the SMEs to set the scheduling and </a:t>
            </a:r>
            <a:r>
              <a:rPr lang="en-US" dirty="0" err="1"/>
              <a:t>milestoning</a:t>
            </a:r>
            <a:r>
              <a:rPr lang="en-US" dirty="0"/>
              <a:t> of the solution items</a:t>
            </a:r>
            <a:endParaRPr lang="en-US" sz="3600" dirty="0"/>
          </a:p>
          <a:p>
            <a:pPr lvl="1"/>
            <a:r>
              <a:rPr lang="en-US" dirty="0"/>
              <a:t>‘LPPRS’ (location, personnel, processes, resources, suppliers) - in addition to the resources needed for the </a:t>
            </a:r>
            <a:r>
              <a:rPr lang="en-US" u="sng" dirty="0"/>
              <a:t>completed</a:t>
            </a:r>
            <a:r>
              <a:rPr lang="en-US" dirty="0"/>
              <a:t> solution, increased resources will be needed during the </a:t>
            </a:r>
            <a:r>
              <a:rPr lang="en-US" u="sng" dirty="0"/>
              <a:t>implementation</a:t>
            </a:r>
            <a:r>
              <a:rPr lang="en-US" dirty="0"/>
              <a:t> of the solution</a:t>
            </a:r>
            <a:endParaRPr lang="en-US" sz="4000" dirty="0"/>
          </a:p>
          <a:p>
            <a:pPr lvl="2"/>
            <a:r>
              <a:rPr lang="en-US" dirty="0"/>
              <a:t>personnel will have increased workloads</a:t>
            </a:r>
            <a:endParaRPr lang="en-US" sz="3600" dirty="0"/>
          </a:p>
          <a:p>
            <a:pPr lvl="2"/>
            <a:r>
              <a:rPr lang="en-US" dirty="0"/>
              <a:t>suppliers will have increased workloads</a:t>
            </a:r>
            <a:endParaRPr lang="en-US" sz="3600" dirty="0"/>
          </a:p>
        </p:txBody>
      </p:sp>
    </p:spTree>
    <p:extLst>
      <p:ext uri="{BB962C8B-B14F-4D97-AF65-F5344CB8AC3E}">
        <p14:creationId xmlns:p14="http://schemas.microsoft.com/office/powerpoint/2010/main" val="2839276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29188" y="2198867"/>
            <a:ext cx="6229350" cy="2930345"/>
          </a:xfrm>
        </p:spPr>
        <p:txBody>
          <a:bodyPr>
            <a:normAutofit/>
          </a:bodyPr>
          <a:lstStyle/>
          <a:p>
            <a:r>
              <a:rPr lang="en-US" dirty="0"/>
              <a:t>analysis</a:t>
            </a:r>
          </a:p>
          <a:p>
            <a:r>
              <a:rPr lang="en-US" dirty="0"/>
              <a:t>solution design</a:t>
            </a:r>
          </a:p>
          <a:p>
            <a:r>
              <a:rPr lang="en-US" dirty="0"/>
              <a:t>implementation of solution</a:t>
            </a:r>
          </a:p>
          <a:p>
            <a:r>
              <a:rPr lang="en-US" sz="4000" b="1" dirty="0"/>
              <a:t>testing of solution</a:t>
            </a:r>
          </a:p>
          <a:p>
            <a:r>
              <a:rPr lang="en-US" dirty="0"/>
              <a:t>ongoing maintenance of the BCP</a:t>
            </a:r>
          </a:p>
        </p:txBody>
      </p:sp>
      <p:pic>
        <p:nvPicPr>
          <p:cNvPr id="5" name="Picture 4" descr="https://upload.wikimedia.org/wikipedia/en/thumb/c/cf/BCPLifecycle.gif/220px-BCPLifecycle.gif">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581150" y="2033587"/>
            <a:ext cx="2676525" cy="2652713"/>
          </a:xfrm>
          <a:prstGeom prst="rect">
            <a:avLst/>
          </a:prstGeom>
          <a:noFill/>
          <a:ln>
            <a:noFill/>
          </a:ln>
        </p:spPr>
      </p:pic>
      <p:sp>
        <p:nvSpPr>
          <p:cNvPr id="2" name="Title 1"/>
          <p:cNvSpPr>
            <a:spLocks noGrp="1"/>
          </p:cNvSpPr>
          <p:nvPr>
            <p:ph type="title"/>
          </p:nvPr>
        </p:nvSpPr>
        <p:spPr>
          <a:xfrm>
            <a:off x="0" y="365125"/>
            <a:ext cx="12192000" cy="1325563"/>
          </a:xfrm>
        </p:spPr>
        <p:txBody>
          <a:bodyPr>
            <a:normAutofit/>
          </a:bodyPr>
          <a:lstStyle/>
          <a:p>
            <a:pPr algn="ctr"/>
            <a:r>
              <a:rPr lang="en-US" b="1" u="sng" dirty="0"/>
              <a:t>BCP Lifecycle: </a:t>
            </a:r>
            <a:r>
              <a:rPr lang="en-US" sz="2200" b="1" u="sng" dirty="0"/>
              <a:t>Analysis → Solution → Implementation → </a:t>
            </a:r>
            <a:r>
              <a:rPr lang="en-US" sz="4000" b="1" u="sng" dirty="0"/>
              <a:t>Testing</a:t>
            </a:r>
            <a:r>
              <a:rPr lang="en-US" sz="2200" b="1" u="sng" dirty="0"/>
              <a:t> → </a:t>
            </a:r>
            <a:r>
              <a:rPr lang="en-US" sz="2200" b="1" u="sng" dirty="0" smtClean="0"/>
              <a:t>Maintenance</a:t>
            </a:r>
            <a:endParaRPr lang="en-US" sz="2200" dirty="0"/>
          </a:p>
        </p:txBody>
      </p:sp>
    </p:spTree>
    <p:extLst>
      <p:ext uri="{BB962C8B-B14F-4D97-AF65-F5344CB8AC3E}">
        <p14:creationId xmlns:p14="http://schemas.microsoft.com/office/powerpoint/2010/main" val="13506900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42999"/>
          </a:xfrm>
        </p:spPr>
        <p:txBody>
          <a:bodyPr>
            <a:normAutofit/>
          </a:bodyPr>
          <a:lstStyle/>
          <a:p>
            <a:pPr algn="ctr"/>
            <a:r>
              <a:rPr lang="en-US" sz="2000" b="1" u="sng" dirty="0">
                <a:solidFill>
                  <a:prstClr val="black"/>
                </a:solidFill>
              </a:rPr>
              <a:t>BCP Lifecycle</a:t>
            </a:r>
            <a:r>
              <a:rPr lang="en-US" sz="2000" b="1" u="sng" dirty="0" smtClean="0">
                <a:solidFill>
                  <a:prstClr val="black"/>
                </a:solidFill>
              </a:rPr>
              <a:t>: Analysis → Solution→ Implementation </a:t>
            </a:r>
            <a:r>
              <a:rPr lang="en-US" sz="2000" b="1" u="sng" dirty="0">
                <a:solidFill>
                  <a:prstClr val="black"/>
                </a:solidFill>
              </a:rPr>
              <a:t>→ </a:t>
            </a:r>
            <a:r>
              <a:rPr lang="en-US" sz="4000" b="1" u="sng" dirty="0" smtClean="0">
                <a:solidFill>
                  <a:prstClr val="black"/>
                </a:solidFill>
              </a:rPr>
              <a:t>Testing</a:t>
            </a:r>
            <a:r>
              <a:rPr lang="en-US" sz="2000" b="1" u="sng" dirty="0" smtClean="0">
                <a:solidFill>
                  <a:prstClr val="black"/>
                </a:solidFill>
              </a:rPr>
              <a:t> </a:t>
            </a:r>
            <a:r>
              <a:rPr lang="en-US" sz="2000" b="1" u="sng" dirty="0">
                <a:solidFill>
                  <a:prstClr val="black"/>
                </a:solidFill>
              </a:rPr>
              <a:t>→ Maintenance</a:t>
            </a:r>
            <a:endParaRPr lang="en-US" sz="2000" b="1" u="sng" dirty="0"/>
          </a:p>
        </p:txBody>
      </p:sp>
      <p:sp>
        <p:nvSpPr>
          <p:cNvPr id="5" name="Content Placeholder 4"/>
          <p:cNvSpPr>
            <a:spLocks noGrp="1"/>
          </p:cNvSpPr>
          <p:nvPr>
            <p:ph idx="1"/>
          </p:nvPr>
        </p:nvSpPr>
        <p:spPr>
          <a:xfrm>
            <a:off x="642938" y="1376313"/>
            <a:ext cx="10958512" cy="4800649"/>
          </a:xfrm>
        </p:spPr>
        <p:txBody>
          <a:bodyPr>
            <a:normAutofit fontScale="92500"/>
          </a:bodyPr>
          <a:lstStyle/>
          <a:p>
            <a:pPr marL="0" lvl="0" indent="0">
              <a:buNone/>
            </a:pPr>
            <a:r>
              <a:rPr lang="en-US" dirty="0"/>
              <a:t>Recurrent Testing and Acceptance of </a:t>
            </a:r>
            <a:r>
              <a:rPr lang="en-US" dirty="0" smtClean="0"/>
              <a:t>Solution:</a:t>
            </a:r>
            <a:endParaRPr lang="en-US" sz="4400" dirty="0"/>
          </a:p>
          <a:p>
            <a:pPr lvl="1"/>
            <a:endParaRPr lang="en-US" dirty="0" smtClean="0"/>
          </a:p>
          <a:p>
            <a:pPr lvl="1"/>
            <a:r>
              <a:rPr lang="en-US" dirty="0" smtClean="0"/>
              <a:t>different </a:t>
            </a:r>
            <a:r>
              <a:rPr lang="en-US" dirty="0"/>
              <a:t>types of tests should occur at different intervals. From most to least frequent:</a:t>
            </a:r>
            <a:endParaRPr lang="en-US" sz="4000" dirty="0"/>
          </a:p>
          <a:p>
            <a:pPr lvl="2"/>
            <a:r>
              <a:rPr lang="en-US" u="sng" dirty="0" smtClean="0"/>
              <a:t>communication</a:t>
            </a:r>
            <a:r>
              <a:rPr lang="en-US" dirty="0" smtClean="0"/>
              <a:t> </a:t>
            </a:r>
            <a:r>
              <a:rPr lang="en-US" dirty="0"/>
              <a:t>- a test of the internal and external communication plans</a:t>
            </a:r>
          </a:p>
          <a:p>
            <a:pPr lvl="2"/>
            <a:r>
              <a:rPr lang="en-US" u="sng" dirty="0" smtClean="0"/>
              <a:t>walkthrough</a:t>
            </a:r>
            <a:r>
              <a:rPr lang="en-US" dirty="0" smtClean="0"/>
              <a:t> </a:t>
            </a:r>
            <a:r>
              <a:rPr lang="en-US" dirty="0"/>
              <a:t>- analysis and discussion of the plan by key personnel</a:t>
            </a:r>
          </a:p>
          <a:p>
            <a:pPr lvl="2"/>
            <a:r>
              <a:rPr lang="en-US" u="sng" dirty="0" smtClean="0"/>
              <a:t>desktop scenario</a:t>
            </a:r>
            <a:r>
              <a:rPr lang="en-US" dirty="0" smtClean="0"/>
              <a:t> </a:t>
            </a:r>
            <a:r>
              <a:rPr lang="en-US" dirty="0"/>
              <a:t>- a verbal implementation of the plan by key personnel given a specific set of contrived circumstances. Occasionally, these should be timed with added difficulties injected at random intervals. All circumstances and difficulties should be kept secret until the test begins.</a:t>
            </a:r>
          </a:p>
          <a:p>
            <a:pPr lvl="2"/>
            <a:r>
              <a:rPr lang="en-US" u="sng" dirty="0" smtClean="0"/>
              <a:t>lab</a:t>
            </a:r>
            <a:r>
              <a:rPr lang="en-US" dirty="0" smtClean="0"/>
              <a:t> </a:t>
            </a:r>
            <a:r>
              <a:rPr lang="en-US" dirty="0"/>
              <a:t>- tests of the plan on lab environment by key personnel</a:t>
            </a:r>
          </a:p>
          <a:p>
            <a:pPr lvl="2"/>
            <a:r>
              <a:rPr lang="en-US" u="sng" dirty="0" smtClean="0"/>
              <a:t>live</a:t>
            </a:r>
            <a:r>
              <a:rPr lang="en-US" dirty="0" smtClean="0"/>
              <a:t> </a:t>
            </a:r>
            <a:r>
              <a:rPr lang="en-US" dirty="0"/>
              <a:t>- tests of the plan on production environment by key personnel</a:t>
            </a:r>
          </a:p>
          <a:p>
            <a:pPr lvl="1"/>
            <a:r>
              <a:rPr lang="en-US" dirty="0" smtClean="0"/>
              <a:t>there is tremendous ROI in even the first three types of test, and they require very little additional resources, and virtually no risk</a:t>
            </a:r>
          </a:p>
          <a:p>
            <a:pPr lvl="1"/>
            <a:r>
              <a:rPr lang="en-US" dirty="0" smtClean="0"/>
              <a:t>create </a:t>
            </a:r>
            <a:r>
              <a:rPr lang="en-US" dirty="0"/>
              <a:t>a permanent schedule of regular recurrent </a:t>
            </a:r>
            <a:r>
              <a:rPr lang="en-US" dirty="0" smtClean="0"/>
              <a:t>testing</a:t>
            </a:r>
          </a:p>
          <a:p>
            <a:pPr lvl="1"/>
            <a:r>
              <a:rPr lang="en-US" dirty="0"/>
              <a:t>these are tests of the BCP, </a:t>
            </a:r>
            <a:r>
              <a:rPr lang="en-US" u="sng" dirty="0"/>
              <a:t>not</a:t>
            </a:r>
            <a:r>
              <a:rPr lang="en-US" dirty="0"/>
              <a:t> of your personnel or suppliers</a:t>
            </a:r>
          </a:p>
        </p:txBody>
      </p:sp>
    </p:spTree>
    <p:extLst>
      <p:ext uri="{BB962C8B-B14F-4D97-AF65-F5344CB8AC3E}">
        <p14:creationId xmlns:p14="http://schemas.microsoft.com/office/powerpoint/2010/main" val="1416362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fade">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fade">
                                      <p:cBhvr>
                                        <p:cTn id="52"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29187" y="2198867"/>
            <a:ext cx="6990669" cy="2930345"/>
          </a:xfrm>
        </p:spPr>
        <p:txBody>
          <a:bodyPr>
            <a:normAutofit fontScale="92500"/>
          </a:bodyPr>
          <a:lstStyle/>
          <a:p>
            <a:r>
              <a:rPr lang="en-US" dirty="0"/>
              <a:t>analysis</a:t>
            </a:r>
          </a:p>
          <a:p>
            <a:r>
              <a:rPr lang="en-US" dirty="0"/>
              <a:t>solution design</a:t>
            </a:r>
          </a:p>
          <a:p>
            <a:r>
              <a:rPr lang="en-US" dirty="0"/>
              <a:t>implementation of solution</a:t>
            </a:r>
          </a:p>
          <a:p>
            <a:r>
              <a:rPr lang="en-US" dirty="0"/>
              <a:t>testing of solution</a:t>
            </a:r>
          </a:p>
          <a:p>
            <a:r>
              <a:rPr lang="en-US" sz="4000" b="1" dirty="0"/>
              <a:t>ongoing maintenance of the BCP</a:t>
            </a:r>
          </a:p>
        </p:txBody>
      </p:sp>
      <p:pic>
        <p:nvPicPr>
          <p:cNvPr id="5" name="Picture 4" descr="https://upload.wikimedia.org/wikipedia/en/thumb/c/cf/BCPLifecycle.gif/220px-BCPLifecycle.gif">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581150" y="2033587"/>
            <a:ext cx="2676525" cy="2652713"/>
          </a:xfrm>
          <a:prstGeom prst="rect">
            <a:avLst/>
          </a:prstGeom>
          <a:noFill/>
          <a:ln>
            <a:noFill/>
          </a:ln>
        </p:spPr>
      </p:pic>
      <p:sp>
        <p:nvSpPr>
          <p:cNvPr id="2" name="Title 1"/>
          <p:cNvSpPr>
            <a:spLocks noGrp="1"/>
          </p:cNvSpPr>
          <p:nvPr>
            <p:ph type="title"/>
          </p:nvPr>
        </p:nvSpPr>
        <p:spPr>
          <a:xfrm>
            <a:off x="0" y="365125"/>
            <a:ext cx="12192000" cy="1325563"/>
          </a:xfrm>
        </p:spPr>
        <p:txBody>
          <a:bodyPr>
            <a:normAutofit/>
          </a:bodyPr>
          <a:lstStyle/>
          <a:p>
            <a:pPr algn="ctr"/>
            <a:r>
              <a:rPr lang="en-US" b="1" u="sng" dirty="0"/>
              <a:t>BCP Lifecycle: </a:t>
            </a:r>
            <a:r>
              <a:rPr lang="en-US" sz="2200" b="1" u="sng" dirty="0"/>
              <a:t>Analysis → Solution → Implementation → Testing → </a:t>
            </a:r>
            <a:r>
              <a:rPr lang="en-US" sz="4000" b="1" u="sng" dirty="0" smtClean="0"/>
              <a:t>Maintenance</a:t>
            </a:r>
            <a:endParaRPr lang="en-US" sz="4000" dirty="0"/>
          </a:p>
        </p:txBody>
      </p:sp>
    </p:spTree>
    <p:extLst>
      <p:ext uri="{BB962C8B-B14F-4D97-AF65-F5344CB8AC3E}">
        <p14:creationId xmlns:p14="http://schemas.microsoft.com/office/powerpoint/2010/main" val="4355905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42999"/>
          </a:xfrm>
        </p:spPr>
        <p:txBody>
          <a:bodyPr>
            <a:normAutofit/>
          </a:bodyPr>
          <a:lstStyle/>
          <a:p>
            <a:pPr algn="ctr"/>
            <a:r>
              <a:rPr lang="en-US" sz="2000" b="1" u="sng" dirty="0">
                <a:solidFill>
                  <a:prstClr val="black"/>
                </a:solidFill>
              </a:rPr>
              <a:t>BCP Lifecycle</a:t>
            </a:r>
            <a:r>
              <a:rPr lang="en-US" sz="2000" b="1" u="sng" dirty="0" smtClean="0">
                <a:solidFill>
                  <a:prstClr val="black"/>
                </a:solidFill>
              </a:rPr>
              <a:t>: Analysis → Solution→ Implementation </a:t>
            </a:r>
            <a:r>
              <a:rPr lang="en-US" sz="2000" b="1" u="sng" dirty="0">
                <a:solidFill>
                  <a:prstClr val="black"/>
                </a:solidFill>
              </a:rPr>
              <a:t>→ </a:t>
            </a:r>
            <a:r>
              <a:rPr lang="en-US" sz="2000" b="1" u="sng" dirty="0" smtClean="0">
                <a:solidFill>
                  <a:prstClr val="black"/>
                </a:solidFill>
              </a:rPr>
              <a:t>Testing </a:t>
            </a:r>
            <a:r>
              <a:rPr lang="en-US" sz="2000" b="1" u="sng" dirty="0">
                <a:solidFill>
                  <a:prstClr val="black"/>
                </a:solidFill>
              </a:rPr>
              <a:t>→ </a:t>
            </a:r>
            <a:r>
              <a:rPr lang="en-US" sz="4000" b="1" u="sng" dirty="0">
                <a:solidFill>
                  <a:prstClr val="black"/>
                </a:solidFill>
              </a:rPr>
              <a:t>Maintenance</a:t>
            </a:r>
            <a:endParaRPr lang="en-US" sz="4000" b="1" u="sng" dirty="0"/>
          </a:p>
        </p:txBody>
      </p:sp>
      <p:sp>
        <p:nvSpPr>
          <p:cNvPr id="5" name="Content Placeholder 4"/>
          <p:cNvSpPr>
            <a:spLocks noGrp="1"/>
          </p:cNvSpPr>
          <p:nvPr>
            <p:ph idx="1"/>
          </p:nvPr>
        </p:nvSpPr>
        <p:spPr>
          <a:xfrm>
            <a:off x="642938" y="1319753"/>
            <a:ext cx="10958512" cy="5068855"/>
          </a:xfrm>
        </p:spPr>
        <p:txBody>
          <a:bodyPr>
            <a:normAutofit lnSpcReduction="10000"/>
          </a:bodyPr>
          <a:lstStyle/>
          <a:p>
            <a:pPr marL="0" lvl="0" indent="0">
              <a:buNone/>
            </a:pPr>
            <a:r>
              <a:rPr lang="en-US" dirty="0"/>
              <a:t>Ongoing Maintenance of </a:t>
            </a:r>
            <a:r>
              <a:rPr lang="en-US" dirty="0" smtClean="0"/>
              <a:t>BCP:</a:t>
            </a:r>
          </a:p>
          <a:p>
            <a:pPr marL="0" lvl="0" indent="0">
              <a:buNone/>
            </a:pPr>
            <a:endParaRPr lang="en-US" sz="1400" dirty="0"/>
          </a:p>
          <a:p>
            <a:pPr lvl="1"/>
            <a:r>
              <a:rPr lang="en-US" dirty="0"/>
              <a:t>BCP and DRP become out of date very quickly: changes to business, key services, personnel, processes, resources, </a:t>
            </a:r>
            <a:r>
              <a:rPr lang="en-US" dirty="0" smtClean="0"/>
              <a:t>suppliers</a:t>
            </a:r>
            <a:endParaRPr lang="en-US" sz="4000" dirty="0"/>
          </a:p>
          <a:p>
            <a:pPr lvl="1"/>
            <a:r>
              <a:rPr lang="en-US" dirty="0"/>
              <a:t>Establish a simple process by which normal IT staff </a:t>
            </a:r>
            <a:r>
              <a:rPr lang="en-US" u="sng" dirty="0"/>
              <a:t>report new </a:t>
            </a:r>
            <a:r>
              <a:rPr lang="en-US" u="sng" dirty="0" smtClean="0"/>
              <a:t>and changed </a:t>
            </a:r>
            <a:r>
              <a:rPr lang="en-US" dirty="0" smtClean="0"/>
              <a:t>services</a:t>
            </a:r>
            <a:r>
              <a:rPr lang="en-US" dirty="0"/>
              <a:t>, dependencies, threats, risks, locations, personnel, processes, resources, suppliers, etc. to the </a:t>
            </a:r>
            <a:r>
              <a:rPr lang="en-US" u="sng" dirty="0"/>
              <a:t>BCP Director</a:t>
            </a:r>
            <a:r>
              <a:rPr lang="en-US" dirty="0"/>
              <a:t>.</a:t>
            </a:r>
            <a:endParaRPr lang="en-US" sz="4000" dirty="0"/>
          </a:p>
          <a:p>
            <a:pPr lvl="1"/>
            <a:r>
              <a:rPr lang="en-US" dirty="0" smtClean="0"/>
              <a:t>All </a:t>
            </a:r>
            <a:r>
              <a:rPr lang="en-US" dirty="0"/>
              <a:t>owners of and contributors to the BCP have clearly defined accountability:</a:t>
            </a:r>
            <a:endParaRPr lang="en-US" sz="4000" dirty="0"/>
          </a:p>
          <a:p>
            <a:pPr lvl="2"/>
            <a:r>
              <a:rPr lang="en-US" dirty="0"/>
              <a:t>integral part of their job descriptions</a:t>
            </a:r>
            <a:endParaRPr lang="en-US" sz="3600" dirty="0"/>
          </a:p>
          <a:p>
            <a:pPr lvl="2"/>
            <a:r>
              <a:rPr lang="en-US" dirty="0"/>
              <a:t>line items in goals and performance </a:t>
            </a:r>
            <a:r>
              <a:rPr lang="en-US" dirty="0" smtClean="0"/>
              <a:t>reviews</a:t>
            </a:r>
          </a:p>
          <a:p>
            <a:pPr lvl="3"/>
            <a:r>
              <a:rPr lang="en-US" sz="1700" dirty="0" smtClean="0"/>
              <a:t>BCP documentation </a:t>
            </a:r>
          </a:p>
          <a:p>
            <a:pPr lvl="3"/>
            <a:r>
              <a:rPr lang="en-US" sz="1700" dirty="0" smtClean="0"/>
              <a:t>SME </a:t>
            </a:r>
            <a:r>
              <a:rPr lang="en-US" sz="1700" dirty="0"/>
              <a:t>cross </a:t>
            </a:r>
            <a:r>
              <a:rPr lang="en-US" sz="1700" dirty="0" smtClean="0"/>
              <a:t>training and shadowing</a:t>
            </a:r>
          </a:p>
          <a:p>
            <a:pPr lvl="3"/>
            <a:r>
              <a:rPr lang="en-US" sz="1700" dirty="0" smtClean="0"/>
              <a:t>BCP tests</a:t>
            </a:r>
          </a:p>
          <a:p>
            <a:pPr lvl="1"/>
            <a:r>
              <a:rPr lang="en-US" sz="2000" dirty="0"/>
              <a:t>Create a schedule for the regular repetition of entire BCP lifecycle (analysis, solution design, implementation of solution, recurrent testing and acceptance of solution, ongoing maintenance of BCP</a:t>
            </a:r>
            <a:r>
              <a:rPr lang="en-US" sz="2000" dirty="0" smtClean="0"/>
              <a:t>).</a:t>
            </a:r>
            <a:endParaRPr lang="en-US" sz="2300" dirty="0"/>
          </a:p>
          <a:p>
            <a:pPr lvl="3"/>
            <a:endParaRPr lang="en-US" sz="3400" dirty="0"/>
          </a:p>
        </p:txBody>
      </p:sp>
    </p:spTree>
    <p:extLst>
      <p:ext uri="{BB962C8B-B14F-4D97-AF65-F5344CB8AC3E}">
        <p14:creationId xmlns:p14="http://schemas.microsoft.com/office/powerpoint/2010/main" val="295648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fade">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fade">
                                      <p:cBhvr>
                                        <p:cTn id="52"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420239" y="124044"/>
            <a:ext cx="9210068" cy="6529675"/>
          </a:xfrm>
          <a:prstGeom prst="rect">
            <a:avLst/>
          </a:prstGeom>
        </p:spPr>
      </p:pic>
    </p:spTree>
    <p:extLst>
      <p:ext uri="{BB962C8B-B14F-4D97-AF65-F5344CB8AC3E}">
        <p14:creationId xmlns:p14="http://schemas.microsoft.com/office/powerpoint/2010/main" val="38705695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rot="10800000" flipH="1" flipV="1">
            <a:off x="3884709" y="2725894"/>
            <a:ext cx="7719462" cy="1938992"/>
          </a:xfrm>
          <a:prstGeom prst="rect">
            <a:avLst/>
          </a:prstGeom>
          <a:noFill/>
        </p:spPr>
        <p:txBody>
          <a:bodyPr wrap="square" rtlCol="0">
            <a:spAutoFit/>
          </a:bodyPr>
          <a:lstStyle/>
          <a:p>
            <a:r>
              <a:rPr lang="en-US" sz="4000" dirty="0" smtClean="0">
                <a:solidFill>
                  <a:prstClr val="black"/>
                </a:solidFill>
              </a:rPr>
              <a:t>Daniel L. Benway</a:t>
            </a:r>
          </a:p>
          <a:p>
            <a:r>
              <a:rPr lang="en-US" sz="2000" dirty="0" smtClean="0">
                <a:solidFill>
                  <a:prstClr val="black"/>
                </a:solidFill>
              </a:rPr>
              <a:t>Systems &amp; Network Administrator / Engineer</a:t>
            </a:r>
          </a:p>
          <a:p>
            <a:r>
              <a:rPr lang="en-US" sz="2000" dirty="0" smtClean="0">
                <a:solidFill>
                  <a:prstClr val="black"/>
                </a:solidFill>
              </a:rPr>
              <a:t>Information Security Architect Lead</a:t>
            </a:r>
          </a:p>
          <a:p>
            <a:r>
              <a:rPr lang="en-US" sz="2000" dirty="0" smtClean="0">
                <a:solidFill>
                  <a:prstClr val="black"/>
                </a:solidFill>
              </a:rPr>
              <a:t>BSc CS, MCSE (NT4, 2000), MCTS (SCCM 2012), Security+, Network+, CCNA (2.0), CLP (AD R4)</a:t>
            </a:r>
            <a:endParaRPr lang="en-US" sz="2000" dirty="0">
              <a:solidFill>
                <a:prstClr val="black"/>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3548" y="4932841"/>
            <a:ext cx="1689742" cy="494709"/>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43548" y="5489237"/>
            <a:ext cx="1094984" cy="531500"/>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43548" y="6102543"/>
            <a:ext cx="1792911" cy="364929"/>
          </a:xfrm>
          <a:prstGeom prst="rect">
            <a:avLst/>
          </a:prstGeom>
        </p:spPr>
      </p:pic>
      <p:sp>
        <p:nvSpPr>
          <p:cNvPr id="7" name="TextBox 6"/>
          <p:cNvSpPr txBox="1"/>
          <p:nvPr/>
        </p:nvSpPr>
        <p:spPr>
          <a:xfrm>
            <a:off x="3884709" y="5000935"/>
            <a:ext cx="7340252" cy="1508105"/>
          </a:xfrm>
          <a:prstGeom prst="rect">
            <a:avLst/>
          </a:prstGeom>
          <a:noFill/>
        </p:spPr>
        <p:txBody>
          <a:bodyPr wrap="square" rtlCol="0">
            <a:spAutoFit/>
          </a:bodyPr>
          <a:lstStyle/>
          <a:p>
            <a:r>
              <a:rPr lang="en-US" sz="2000" dirty="0" smtClean="0">
                <a:solidFill>
                  <a:prstClr val="black"/>
                </a:solidFill>
                <a:hlinkClick r:id="rId6"/>
              </a:rPr>
              <a:t>https://www.LinkedIn.com/in/DanielLBenway</a:t>
            </a:r>
            <a:endParaRPr lang="en-US" sz="2000" dirty="0" smtClean="0">
              <a:solidFill>
                <a:prstClr val="black"/>
              </a:solidFill>
            </a:endParaRPr>
          </a:p>
          <a:p>
            <a:endParaRPr lang="en-US" sz="1600" dirty="0" smtClean="0">
              <a:solidFill>
                <a:prstClr val="black"/>
              </a:solidFill>
            </a:endParaRPr>
          </a:p>
          <a:p>
            <a:r>
              <a:rPr lang="en-US" sz="2000" dirty="0" smtClean="0">
                <a:solidFill>
                  <a:prstClr val="black"/>
                </a:solidFill>
                <a:hlinkClick r:id="rId7"/>
              </a:rPr>
              <a:t>https://www.DanielLBenway.net</a:t>
            </a:r>
            <a:endParaRPr lang="en-US" sz="2000" dirty="0" smtClean="0">
              <a:solidFill>
                <a:prstClr val="black"/>
              </a:solidFill>
            </a:endParaRPr>
          </a:p>
          <a:p>
            <a:endParaRPr lang="en-US" sz="1600" dirty="0" smtClean="0">
              <a:solidFill>
                <a:prstClr val="black"/>
              </a:solidFill>
            </a:endParaRPr>
          </a:p>
          <a:p>
            <a:r>
              <a:rPr lang="en-US" sz="2000" dirty="0" smtClean="0">
                <a:solidFill>
                  <a:prstClr val="black"/>
                </a:solidFill>
              </a:rPr>
              <a:t>@Daniel_L_Benway</a:t>
            </a:r>
            <a:endParaRPr lang="en-US" sz="2000" dirty="0">
              <a:solidFill>
                <a:prstClr val="black"/>
              </a:solidFill>
            </a:endParaRPr>
          </a:p>
        </p:txBody>
      </p:sp>
      <p:pic>
        <p:nvPicPr>
          <p:cNvPr id="8" name="Pictur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543548" y="2776703"/>
            <a:ext cx="1792912" cy="1792912"/>
          </a:xfrm>
          <a:prstGeom prst="rect">
            <a:avLst/>
          </a:prstGeom>
        </p:spPr>
      </p:pic>
      <p:sp>
        <p:nvSpPr>
          <p:cNvPr id="2" name="Rectangle 1"/>
          <p:cNvSpPr/>
          <p:nvPr/>
        </p:nvSpPr>
        <p:spPr>
          <a:xfrm>
            <a:off x="0" y="285259"/>
            <a:ext cx="12192000" cy="2062103"/>
          </a:xfrm>
          <a:prstGeom prst="rect">
            <a:avLst/>
          </a:prstGeom>
        </p:spPr>
        <p:txBody>
          <a:bodyPr wrap="square">
            <a:spAutoFit/>
          </a:bodyPr>
          <a:lstStyle/>
          <a:p>
            <a:pPr algn="ctr"/>
            <a:r>
              <a:rPr lang="en-US" sz="9600" u="sng" dirty="0"/>
              <a:t>BCP &amp; DRP Overview</a:t>
            </a:r>
            <a:r>
              <a:rPr lang="en-US" sz="7200" dirty="0"/>
              <a:t/>
            </a:r>
            <a:br>
              <a:rPr lang="en-US" sz="7200" dirty="0"/>
            </a:br>
            <a:r>
              <a:rPr lang="en-US" sz="3200" dirty="0"/>
              <a:t>(business continuity </a:t>
            </a:r>
            <a:r>
              <a:rPr lang="en-US" sz="3200" dirty="0" smtClean="0"/>
              <a:t>plan, disaster </a:t>
            </a:r>
            <a:r>
              <a:rPr lang="en-US" sz="3200" dirty="0"/>
              <a:t>recovery plan)</a:t>
            </a:r>
          </a:p>
        </p:txBody>
      </p:sp>
    </p:spTree>
    <p:extLst>
      <p:ext uri="{BB962C8B-B14F-4D97-AF65-F5344CB8AC3E}">
        <p14:creationId xmlns:p14="http://schemas.microsoft.com/office/powerpoint/2010/main" val="1684934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u="sng" dirty="0" smtClean="0"/>
              <a:t>Which Do We Need?</a:t>
            </a:r>
            <a:endParaRPr lang="en-US" b="1" u="sng" dirty="0"/>
          </a:p>
        </p:txBody>
      </p:sp>
      <p:sp>
        <p:nvSpPr>
          <p:cNvPr id="4" name="Content Placeholder 3"/>
          <p:cNvSpPr>
            <a:spLocks noGrp="1"/>
          </p:cNvSpPr>
          <p:nvPr>
            <p:ph idx="1"/>
          </p:nvPr>
        </p:nvSpPr>
        <p:spPr/>
        <p:txBody>
          <a:bodyPr/>
          <a:lstStyle/>
          <a:p>
            <a:r>
              <a:rPr lang="en-US" dirty="0"/>
              <a:t>A corporate BCP includes all parts of the business, including but not limited to IT</a:t>
            </a:r>
            <a:r>
              <a:rPr lang="en-US" dirty="0" smtClean="0"/>
              <a:t>.</a:t>
            </a:r>
          </a:p>
          <a:p>
            <a:pPr marL="0" indent="0">
              <a:buNone/>
            </a:pPr>
            <a:endParaRPr lang="en-US" dirty="0"/>
          </a:p>
          <a:p>
            <a:r>
              <a:rPr lang="en-US" dirty="0"/>
              <a:t>An IT BCP handles all of the services IT provides as if the IT department were </a:t>
            </a:r>
            <a:r>
              <a:rPr lang="en-US" dirty="0" smtClean="0"/>
              <a:t>itself a business.</a:t>
            </a:r>
            <a:endParaRPr lang="en-US" dirty="0"/>
          </a:p>
          <a:p>
            <a:endParaRPr lang="en-US" dirty="0" smtClean="0"/>
          </a:p>
          <a:p>
            <a:r>
              <a:rPr lang="en-US" dirty="0" smtClean="0"/>
              <a:t>An </a:t>
            </a:r>
            <a:r>
              <a:rPr lang="en-US" dirty="0"/>
              <a:t>IT BCP is more than just a collection of IT DRPs; it includes all of the normal parts of a BCP (</a:t>
            </a:r>
            <a:r>
              <a:rPr lang="en-US" u="sng" dirty="0"/>
              <a:t>analysis</a:t>
            </a:r>
            <a:r>
              <a:rPr lang="en-US" dirty="0"/>
              <a:t>, solution </a:t>
            </a:r>
            <a:r>
              <a:rPr lang="en-US" u="sng" dirty="0"/>
              <a:t>design</a:t>
            </a:r>
            <a:r>
              <a:rPr lang="en-US" dirty="0"/>
              <a:t>, </a:t>
            </a:r>
            <a:r>
              <a:rPr lang="en-US" u="sng" dirty="0"/>
              <a:t>implementation</a:t>
            </a:r>
            <a:r>
              <a:rPr lang="en-US" dirty="0"/>
              <a:t> of solution, </a:t>
            </a:r>
            <a:r>
              <a:rPr lang="en-US" u="sng" dirty="0"/>
              <a:t>testing</a:t>
            </a:r>
            <a:r>
              <a:rPr lang="en-US" dirty="0"/>
              <a:t> of solution, ongoing </a:t>
            </a:r>
            <a:r>
              <a:rPr lang="en-US" u="sng" dirty="0"/>
              <a:t>maintenance</a:t>
            </a:r>
            <a:r>
              <a:rPr lang="en-US" dirty="0"/>
              <a:t> of the BCP</a:t>
            </a:r>
            <a:r>
              <a:rPr lang="en-US" dirty="0" smtClean="0"/>
              <a:t>).</a:t>
            </a:r>
            <a:endParaRPr lang="en-US" dirty="0"/>
          </a:p>
          <a:p>
            <a:endParaRPr lang="en-US" dirty="0"/>
          </a:p>
        </p:txBody>
      </p:sp>
    </p:spTree>
    <p:extLst>
      <p:ext uri="{BB962C8B-B14F-4D97-AF65-F5344CB8AC3E}">
        <p14:creationId xmlns:p14="http://schemas.microsoft.com/office/powerpoint/2010/main" val="231023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Threats vs. Risks:</a:t>
            </a:r>
            <a:endParaRPr lang="en-US" b="1" u="sng" dirty="0"/>
          </a:p>
        </p:txBody>
      </p:sp>
      <p:sp>
        <p:nvSpPr>
          <p:cNvPr id="3" name="Content Placeholder 2"/>
          <p:cNvSpPr>
            <a:spLocks noGrp="1"/>
          </p:cNvSpPr>
          <p:nvPr>
            <p:ph idx="1"/>
          </p:nvPr>
        </p:nvSpPr>
        <p:spPr>
          <a:xfrm>
            <a:off x="838200" y="1883121"/>
            <a:ext cx="10515600" cy="4293842"/>
          </a:xfrm>
        </p:spPr>
        <p:txBody>
          <a:bodyPr/>
          <a:lstStyle/>
          <a:p>
            <a:pPr marL="342900" lvl="1" indent="-342900">
              <a:spcBef>
                <a:spcPts val="1000"/>
              </a:spcBef>
            </a:pPr>
            <a:r>
              <a:rPr lang="en-US" dirty="0"/>
              <a:t>A </a:t>
            </a:r>
            <a:r>
              <a:rPr lang="en-US" u="sng" dirty="0"/>
              <a:t>key service</a:t>
            </a:r>
            <a:r>
              <a:rPr lang="en-US" dirty="0"/>
              <a:t> is </a:t>
            </a:r>
            <a:r>
              <a:rPr lang="en-US" u="sng" dirty="0"/>
              <a:t>dependent</a:t>
            </a:r>
            <a:r>
              <a:rPr lang="en-US" dirty="0"/>
              <a:t> upon its </a:t>
            </a:r>
            <a:r>
              <a:rPr lang="en-US" u="sng" dirty="0"/>
              <a:t>dependencies</a:t>
            </a:r>
            <a:r>
              <a:rPr lang="en-US" dirty="0"/>
              <a:t>.</a:t>
            </a:r>
          </a:p>
          <a:p>
            <a:pPr marL="0" lvl="1" indent="0">
              <a:spcBef>
                <a:spcPts val="1000"/>
              </a:spcBef>
              <a:buNone/>
            </a:pPr>
            <a:endParaRPr lang="en-US" u="sng" dirty="0" smtClean="0"/>
          </a:p>
          <a:p>
            <a:pPr marL="342900" lvl="1" indent="-342900">
              <a:spcBef>
                <a:spcPts val="1000"/>
              </a:spcBef>
            </a:pPr>
            <a:r>
              <a:rPr lang="en-US" u="sng" dirty="0" smtClean="0"/>
              <a:t>Threats</a:t>
            </a:r>
            <a:r>
              <a:rPr lang="en-US" dirty="0" smtClean="0"/>
              <a:t> </a:t>
            </a:r>
            <a:r>
              <a:rPr lang="en-US" dirty="0"/>
              <a:t>cause </a:t>
            </a:r>
            <a:r>
              <a:rPr lang="en-US" u="sng" dirty="0"/>
              <a:t>risks</a:t>
            </a:r>
            <a:r>
              <a:rPr lang="en-US" dirty="0"/>
              <a:t> to </a:t>
            </a:r>
            <a:r>
              <a:rPr lang="en-US" dirty="0" smtClean="0"/>
              <a:t>disrupt </a:t>
            </a:r>
            <a:r>
              <a:rPr lang="en-US" u="sng" dirty="0"/>
              <a:t>dependencies</a:t>
            </a:r>
            <a:r>
              <a:rPr lang="en-US" dirty="0"/>
              <a:t> </a:t>
            </a:r>
            <a:r>
              <a:rPr lang="en-US" dirty="0" smtClean="0"/>
              <a:t>and stop </a:t>
            </a:r>
            <a:r>
              <a:rPr lang="en-US" dirty="0"/>
              <a:t>dependent </a:t>
            </a:r>
            <a:r>
              <a:rPr lang="en-US" u="sng" dirty="0" smtClean="0"/>
              <a:t>services</a:t>
            </a:r>
            <a:r>
              <a:rPr lang="en-US" dirty="0" smtClean="0"/>
              <a:t>.</a:t>
            </a:r>
          </a:p>
          <a:p>
            <a:pPr marL="0" lvl="1" indent="0">
              <a:spcBef>
                <a:spcPts val="1000"/>
              </a:spcBef>
              <a:buNone/>
            </a:pPr>
            <a:endParaRPr lang="en-US" dirty="0" smtClean="0"/>
          </a:p>
          <a:p>
            <a:pPr marL="0" lvl="1" indent="0" algn="ctr">
              <a:spcBef>
                <a:spcPts val="1000"/>
              </a:spcBef>
              <a:buNone/>
            </a:pPr>
            <a:r>
              <a:rPr lang="en-US" dirty="0"/>
              <a:t>Threats → Risks → Dependencies → Services</a:t>
            </a:r>
          </a:p>
          <a:p>
            <a:pPr marL="0" lvl="1" indent="0">
              <a:spcBef>
                <a:spcPts val="1000"/>
              </a:spcBef>
              <a:buNone/>
            </a:pPr>
            <a:endParaRPr lang="en-US" dirty="0"/>
          </a:p>
          <a:p>
            <a:pPr marL="342900" lvl="1" indent="-342900">
              <a:spcBef>
                <a:spcPts val="1000"/>
              </a:spcBef>
            </a:pPr>
            <a:r>
              <a:rPr lang="en-US" dirty="0" smtClean="0"/>
              <a:t>E.g</a:t>
            </a:r>
            <a:r>
              <a:rPr lang="en-US" dirty="0"/>
              <a:t>. a </a:t>
            </a:r>
            <a:r>
              <a:rPr lang="en-US" u="sng" dirty="0"/>
              <a:t>thunderstorm (a threat)</a:t>
            </a:r>
            <a:r>
              <a:rPr lang="en-US" dirty="0"/>
              <a:t> causes the </a:t>
            </a:r>
            <a:r>
              <a:rPr lang="en-US" u="sng" dirty="0"/>
              <a:t>power to fail (a risk)</a:t>
            </a:r>
            <a:r>
              <a:rPr lang="en-US" dirty="0"/>
              <a:t> which causes the </a:t>
            </a:r>
            <a:r>
              <a:rPr lang="en-US" u="sng" dirty="0"/>
              <a:t>server (a dependency)</a:t>
            </a:r>
            <a:r>
              <a:rPr lang="en-US" dirty="0"/>
              <a:t> to crash so that </a:t>
            </a:r>
            <a:r>
              <a:rPr lang="en-US" u="sng" dirty="0"/>
              <a:t>medical records (a </a:t>
            </a:r>
            <a:r>
              <a:rPr lang="en-US" u="sng" dirty="0" smtClean="0"/>
              <a:t>dependent service</a:t>
            </a:r>
            <a:r>
              <a:rPr lang="en-US" u="sng" dirty="0"/>
              <a:t>)</a:t>
            </a:r>
            <a:r>
              <a:rPr lang="en-US" dirty="0"/>
              <a:t> are unavailable</a:t>
            </a:r>
            <a:r>
              <a:rPr lang="en-US" dirty="0" smtClean="0"/>
              <a:t>.</a:t>
            </a:r>
          </a:p>
          <a:p>
            <a:pPr marL="228600" lvl="1">
              <a:spcBef>
                <a:spcPts val="1000"/>
              </a:spcBef>
            </a:pPr>
            <a:endParaRPr lang="en-US" sz="4000" dirty="0"/>
          </a:p>
          <a:p>
            <a:endParaRPr lang="en-US" dirty="0"/>
          </a:p>
        </p:txBody>
      </p:sp>
    </p:spTree>
    <p:extLst>
      <p:ext uri="{BB962C8B-B14F-4D97-AF65-F5344CB8AC3E}">
        <p14:creationId xmlns:p14="http://schemas.microsoft.com/office/powerpoint/2010/main" val="221505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BCP Ideology:</a:t>
            </a:r>
            <a:endParaRPr lang="en-US" b="1" u="sng"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31782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200" b="1" u="sng" dirty="0" smtClean="0"/>
              <a:t>The Critical, Overlooked Principles of BCP:</a:t>
            </a:r>
            <a:endParaRPr lang="en-US" sz="4200" b="1" u="sng" dirty="0"/>
          </a:p>
        </p:txBody>
      </p:sp>
      <p:sp>
        <p:nvSpPr>
          <p:cNvPr id="5" name="Content Placeholder 4"/>
          <p:cNvSpPr>
            <a:spLocks noGrp="1"/>
          </p:cNvSpPr>
          <p:nvPr>
            <p:ph idx="1"/>
          </p:nvPr>
        </p:nvSpPr>
        <p:spPr>
          <a:xfrm>
            <a:off x="838200" y="1825625"/>
            <a:ext cx="10515600" cy="4205305"/>
          </a:xfrm>
        </p:spPr>
        <p:txBody>
          <a:bodyPr/>
          <a:lstStyle/>
          <a:p>
            <a:pPr lvl="1"/>
            <a:r>
              <a:rPr lang="en-US" dirty="0"/>
              <a:t>"No battle plan survives contact with the enemy." </a:t>
            </a:r>
            <a:endParaRPr lang="en-US" dirty="0" smtClean="0"/>
          </a:p>
          <a:p>
            <a:pPr marL="2743200" lvl="6" indent="0">
              <a:buNone/>
            </a:pPr>
            <a:r>
              <a:rPr lang="en-US" dirty="0"/>
              <a:t>	</a:t>
            </a:r>
            <a:r>
              <a:rPr lang="en-US" dirty="0" smtClean="0"/>
              <a:t>	-</a:t>
            </a:r>
            <a:r>
              <a:rPr lang="en-US" dirty="0"/>
              <a:t>German military strategist Helmuth von </a:t>
            </a:r>
            <a:r>
              <a:rPr lang="en-US" dirty="0" err="1"/>
              <a:t>Moltke</a:t>
            </a:r>
            <a:r>
              <a:rPr lang="en-US" dirty="0"/>
              <a:t> </a:t>
            </a:r>
            <a:endParaRPr lang="en-US" sz="3400" dirty="0"/>
          </a:p>
          <a:p>
            <a:pPr lvl="1"/>
            <a:r>
              <a:rPr lang="en-US" dirty="0"/>
              <a:t>"Plans are useless, but planning is indispensable." </a:t>
            </a:r>
            <a:endParaRPr lang="en-US" dirty="0" smtClean="0"/>
          </a:p>
          <a:p>
            <a:pPr marL="457200" lvl="1" indent="0">
              <a:buNone/>
            </a:pPr>
            <a:r>
              <a:rPr lang="en-US" dirty="0"/>
              <a:t>	</a:t>
            </a:r>
            <a:r>
              <a:rPr lang="en-US" dirty="0" smtClean="0"/>
              <a:t>				</a:t>
            </a:r>
            <a:r>
              <a:rPr lang="en-US" sz="1800" dirty="0" smtClean="0"/>
              <a:t>-</a:t>
            </a:r>
            <a:r>
              <a:rPr lang="en-US" sz="1800" dirty="0"/>
              <a:t>General Dwight David Eisenhower</a:t>
            </a:r>
          </a:p>
          <a:p>
            <a:pPr lvl="1"/>
            <a:r>
              <a:rPr lang="en-US" dirty="0" smtClean="0"/>
              <a:t>BCP </a:t>
            </a:r>
            <a:r>
              <a:rPr lang="en-US" dirty="0"/>
              <a:t>is still very much an evolving field so each ‘authoritative’ source simply tries in its own way to get you to consider: </a:t>
            </a:r>
            <a:endParaRPr lang="en-US" dirty="0" smtClean="0"/>
          </a:p>
          <a:p>
            <a:pPr lvl="2"/>
            <a:r>
              <a:rPr lang="en-US" dirty="0" smtClean="0"/>
              <a:t>what </a:t>
            </a:r>
            <a:r>
              <a:rPr lang="en-US" dirty="0"/>
              <a:t>you </a:t>
            </a:r>
            <a:r>
              <a:rPr lang="en-US" dirty="0" smtClean="0"/>
              <a:t>do</a:t>
            </a:r>
          </a:p>
          <a:p>
            <a:pPr lvl="2"/>
            <a:r>
              <a:rPr lang="en-US" dirty="0" smtClean="0"/>
              <a:t>what </a:t>
            </a:r>
            <a:r>
              <a:rPr lang="en-US" dirty="0"/>
              <a:t>you need most to do </a:t>
            </a:r>
            <a:r>
              <a:rPr lang="en-US" dirty="0" smtClean="0"/>
              <a:t>it</a:t>
            </a:r>
          </a:p>
          <a:p>
            <a:pPr lvl="2"/>
            <a:r>
              <a:rPr lang="en-US" dirty="0" smtClean="0"/>
              <a:t>what </a:t>
            </a:r>
            <a:r>
              <a:rPr lang="en-US" dirty="0"/>
              <a:t>can go </a:t>
            </a:r>
            <a:r>
              <a:rPr lang="en-US" dirty="0" smtClean="0"/>
              <a:t>wrong</a:t>
            </a:r>
          </a:p>
          <a:p>
            <a:pPr lvl="2"/>
            <a:r>
              <a:rPr lang="en-US" dirty="0" smtClean="0"/>
              <a:t>how </a:t>
            </a:r>
            <a:r>
              <a:rPr lang="en-US" dirty="0"/>
              <a:t>you prevent things from going </a:t>
            </a:r>
            <a:r>
              <a:rPr lang="en-US" dirty="0" smtClean="0"/>
              <a:t>wrong (resilience)</a:t>
            </a:r>
          </a:p>
          <a:p>
            <a:pPr lvl="2"/>
            <a:r>
              <a:rPr lang="en-US" dirty="0" smtClean="0"/>
              <a:t>how </a:t>
            </a:r>
            <a:r>
              <a:rPr lang="en-US" dirty="0"/>
              <a:t>you recover when </a:t>
            </a:r>
            <a:r>
              <a:rPr lang="en-US" dirty="0" smtClean="0"/>
              <a:t>things do go wrong (recoverability)</a:t>
            </a:r>
            <a:endParaRPr lang="en-US" sz="3600" dirty="0"/>
          </a:p>
          <a:p>
            <a:endParaRPr lang="en-US" dirty="0"/>
          </a:p>
        </p:txBody>
      </p:sp>
    </p:spTree>
    <p:extLst>
      <p:ext uri="{BB962C8B-B14F-4D97-AF65-F5344CB8AC3E}">
        <p14:creationId xmlns:p14="http://schemas.microsoft.com/office/powerpoint/2010/main" val="353570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500"/>
                                        <p:tgtEl>
                                          <p:spTgt spid="5">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Effect transition="in" filter="fade">
                                      <p:cBhvr>
                                        <p:cTn id="33" dur="500"/>
                                        <p:tgtEl>
                                          <p:spTgt spid="5">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5">
                                            <p:txEl>
                                              <p:pRg st="7" end="7"/>
                                            </p:txEl>
                                          </p:spTgt>
                                        </p:tgtEl>
                                        <p:attrNameLst>
                                          <p:attrName>style.visibility</p:attrName>
                                        </p:attrNameLst>
                                      </p:cBhvr>
                                      <p:to>
                                        <p:strVal val="visible"/>
                                      </p:to>
                                    </p:set>
                                    <p:animEffect transition="in" filter="fade">
                                      <p:cBhvr>
                                        <p:cTn id="38" dur="500"/>
                                        <p:tgtEl>
                                          <p:spTgt spid="5">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animEffect transition="in" filter="fade">
                                      <p:cBhvr>
                                        <p:cTn id="43" dur="500"/>
                                        <p:tgtEl>
                                          <p:spTgt spid="5">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5">
                                            <p:txEl>
                                              <p:pRg st="9" end="9"/>
                                            </p:txEl>
                                          </p:spTgt>
                                        </p:tgtEl>
                                        <p:attrNameLst>
                                          <p:attrName>style.visibility</p:attrName>
                                        </p:attrNameLst>
                                      </p:cBhvr>
                                      <p:to>
                                        <p:strVal val="visible"/>
                                      </p:to>
                                    </p:set>
                                    <p:animEffect transition="in" filter="fade">
                                      <p:cBhvr>
                                        <p:cTn id="48"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200" b="1" u="sng" dirty="0" smtClean="0"/>
              <a:t>The Critical, Overlooked Principles of BCP:</a:t>
            </a:r>
            <a:endParaRPr lang="en-US" sz="4200" b="1" u="sng" dirty="0"/>
          </a:p>
        </p:txBody>
      </p:sp>
      <p:sp>
        <p:nvSpPr>
          <p:cNvPr id="5" name="Content Placeholder 4"/>
          <p:cNvSpPr>
            <a:spLocks noGrp="1"/>
          </p:cNvSpPr>
          <p:nvPr>
            <p:ph idx="1"/>
          </p:nvPr>
        </p:nvSpPr>
        <p:spPr>
          <a:xfrm>
            <a:off x="838200" y="1825625"/>
            <a:ext cx="10515600" cy="4205305"/>
          </a:xfrm>
        </p:spPr>
        <p:txBody>
          <a:bodyPr>
            <a:normAutofit/>
          </a:bodyPr>
          <a:lstStyle/>
          <a:p>
            <a:pPr lvl="1"/>
            <a:endParaRPr lang="en-US" dirty="0" smtClean="0"/>
          </a:p>
          <a:p>
            <a:pPr lvl="1"/>
            <a:r>
              <a:rPr lang="en-US" sz="2800" dirty="0" smtClean="0"/>
              <a:t>BCP </a:t>
            </a:r>
            <a:r>
              <a:rPr lang="en-US" sz="2800" dirty="0"/>
              <a:t>must be a useful tool, not just something on paper that you can point to and say you have (pragmatic versus academic</a:t>
            </a:r>
            <a:r>
              <a:rPr lang="en-US" sz="2800" dirty="0" smtClean="0"/>
              <a:t>).</a:t>
            </a:r>
          </a:p>
          <a:p>
            <a:pPr lvl="1"/>
            <a:endParaRPr lang="en-US" sz="2800" dirty="0"/>
          </a:p>
          <a:p>
            <a:pPr lvl="1"/>
            <a:r>
              <a:rPr lang="en-US" sz="2800" dirty="0" smtClean="0"/>
              <a:t>BCP </a:t>
            </a:r>
            <a:r>
              <a:rPr lang="en-US" sz="2800" dirty="0"/>
              <a:t>should be concise and useful, </a:t>
            </a:r>
            <a:r>
              <a:rPr lang="en-US" sz="2800" dirty="0" smtClean="0"/>
              <a:t>providing </a:t>
            </a:r>
            <a:r>
              <a:rPr lang="en-US" sz="2800" dirty="0"/>
              <a:t>actionable value, not complex and verbose for its own sake</a:t>
            </a:r>
            <a:r>
              <a:rPr lang="en-US" sz="2800" dirty="0" smtClean="0"/>
              <a:t>.</a:t>
            </a:r>
          </a:p>
          <a:p>
            <a:endParaRPr lang="en-US" dirty="0"/>
          </a:p>
        </p:txBody>
      </p:sp>
    </p:spTree>
    <p:extLst>
      <p:ext uri="{BB962C8B-B14F-4D97-AF65-F5344CB8AC3E}">
        <p14:creationId xmlns:p14="http://schemas.microsoft.com/office/powerpoint/2010/main" val="3908978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200" b="1" u="sng" dirty="0"/>
              <a:t>The Critical, Overlooked Principles of BCP:</a:t>
            </a:r>
          </a:p>
        </p:txBody>
      </p:sp>
      <p:sp>
        <p:nvSpPr>
          <p:cNvPr id="5" name="Content Placeholder 4"/>
          <p:cNvSpPr>
            <a:spLocks noGrp="1"/>
          </p:cNvSpPr>
          <p:nvPr>
            <p:ph idx="1"/>
          </p:nvPr>
        </p:nvSpPr>
        <p:spPr>
          <a:xfrm>
            <a:off x="838200" y="1825625"/>
            <a:ext cx="10515600" cy="4166101"/>
          </a:xfrm>
        </p:spPr>
        <p:txBody>
          <a:bodyPr>
            <a:normAutofit fontScale="92500" lnSpcReduction="20000"/>
          </a:bodyPr>
          <a:lstStyle/>
          <a:p>
            <a:pPr lvl="1"/>
            <a:r>
              <a:rPr lang="en-US" sz="2800" dirty="0" smtClean="0"/>
              <a:t>Do not sensationalize:</a:t>
            </a:r>
          </a:p>
          <a:p>
            <a:pPr lvl="2"/>
            <a:r>
              <a:rPr lang="en-US" dirty="0" smtClean="0"/>
              <a:t>more </a:t>
            </a:r>
            <a:r>
              <a:rPr lang="en-US" dirty="0"/>
              <a:t>likely to be faced with a burst pipe than you are a hurricane or </a:t>
            </a:r>
            <a:r>
              <a:rPr lang="en-US" dirty="0" smtClean="0"/>
              <a:t>flood</a:t>
            </a:r>
          </a:p>
          <a:p>
            <a:pPr lvl="1"/>
            <a:endParaRPr lang="en-US" sz="2800" dirty="0"/>
          </a:p>
          <a:p>
            <a:pPr lvl="1"/>
            <a:r>
              <a:rPr lang="en-US" sz="2800" dirty="0" smtClean="0"/>
              <a:t>Disruptions can be:</a:t>
            </a:r>
          </a:p>
          <a:p>
            <a:pPr lvl="2"/>
            <a:r>
              <a:rPr lang="en-US" dirty="0" smtClean="0"/>
              <a:t>sudden or slow</a:t>
            </a:r>
          </a:p>
          <a:p>
            <a:pPr lvl="2"/>
            <a:r>
              <a:rPr lang="en-US" dirty="0" smtClean="0"/>
              <a:t>from outside or inside</a:t>
            </a:r>
          </a:p>
          <a:p>
            <a:pPr lvl="2"/>
            <a:r>
              <a:rPr lang="en-US" dirty="0" smtClean="0"/>
              <a:t>from external forces or oneself</a:t>
            </a:r>
          </a:p>
          <a:p>
            <a:pPr lvl="1"/>
            <a:endParaRPr lang="en-US" sz="2800" dirty="0" smtClean="0"/>
          </a:p>
          <a:p>
            <a:pPr lvl="1"/>
            <a:r>
              <a:rPr lang="en-US" sz="2800" dirty="0" smtClean="0"/>
              <a:t>You cannot protect every thing from every threat or risk:</a:t>
            </a:r>
          </a:p>
          <a:p>
            <a:pPr lvl="2"/>
            <a:r>
              <a:rPr lang="en-US" dirty="0" smtClean="0"/>
              <a:t>focus on </a:t>
            </a:r>
            <a:r>
              <a:rPr lang="en-US" u="sng" dirty="0" smtClean="0"/>
              <a:t>key</a:t>
            </a:r>
            <a:r>
              <a:rPr lang="en-US" dirty="0" smtClean="0"/>
              <a:t> services and their </a:t>
            </a:r>
            <a:r>
              <a:rPr lang="en-US" u="sng" dirty="0" smtClean="0"/>
              <a:t>key</a:t>
            </a:r>
            <a:r>
              <a:rPr lang="en-US" dirty="0" smtClean="0"/>
              <a:t> dependencies</a:t>
            </a:r>
          </a:p>
          <a:p>
            <a:pPr lvl="2"/>
            <a:r>
              <a:rPr lang="en-US" dirty="0" smtClean="0"/>
              <a:t>focus on </a:t>
            </a:r>
            <a:r>
              <a:rPr lang="en-US" u="sng" dirty="0" smtClean="0"/>
              <a:t>most probable</a:t>
            </a:r>
            <a:r>
              <a:rPr lang="en-US" dirty="0" smtClean="0"/>
              <a:t> threats and risks</a:t>
            </a:r>
          </a:p>
          <a:p>
            <a:pPr lvl="2"/>
            <a:r>
              <a:rPr lang="en-US" dirty="0" smtClean="0"/>
              <a:t>this level of planning and effort will help for all other services, dependencies, threats, and risks</a:t>
            </a:r>
          </a:p>
          <a:p>
            <a:endParaRPr lang="en-US" dirty="0"/>
          </a:p>
        </p:txBody>
      </p:sp>
    </p:spTree>
    <p:extLst>
      <p:ext uri="{BB962C8B-B14F-4D97-AF65-F5344CB8AC3E}">
        <p14:creationId xmlns:p14="http://schemas.microsoft.com/office/powerpoint/2010/main" val="572299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fade">
                                      <p:cBhvr>
                                        <p:cTn id="42" dur="500"/>
                                        <p:tgtEl>
                                          <p:spTgt spid="5">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Effect transition="in" filter="fade">
                                      <p:cBhvr>
                                        <p:cTn id="47" dur="500"/>
                                        <p:tgtEl>
                                          <p:spTgt spid="5">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11" end="11"/>
                                            </p:txEl>
                                          </p:spTgt>
                                        </p:tgtEl>
                                        <p:attrNameLst>
                                          <p:attrName>style.visibility</p:attrName>
                                        </p:attrNameLst>
                                      </p:cBhvr>
                                      <p:to>
                                        <p:strVal val="visible"/>
                                      </p:to>
                                    </p:set>
                                    <p:animEffect transition="in" filter="fade">
                                      <p:cBhvr>
                                        <p:cTn id="5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2872</Words>
  <Application>Microsoft Office PowerPoint</Application>
  <PresentationFormat>Widescreen</PresentationFormat>
  <Paragraphs>367</Paragraphs>
  <Slides>38</Slides>
  <Notes>33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38</vt:i4>
      </vt:variant>
    </vt:vector>
  </HeadingPairs>
  <TitlesOfParts>
    <vt:vector size="43" baseType="lpstr">
      <vt:lpstr>Arial</vt:lpstr>
      <vt:lpstr>Calibri</vt:lpstr>
      <vt:lpstr>Calibri Light</vt:lpstr>
      <vt:lpstr>Office Theme</vt:lpstr>
      <vt:lpstr>1_Office Theme</vt:lpstr>
      <vt:lpstr>PowerPoint Presentation</vt:lpstr>
      <vt:lpstr>BCP &amp; DRP Terminology:</vt:lpstr>
      <vt:lpstr>DRP vs. BCP:</vt:lpstr>
      <vt:lpstr>Which Do We Need?</vt:lpstr>
      <vt:lpstr>Threats vs. Risks:</vt:lpstr>
      <vt:lpstr>BCP Ideology:</vt:lpstr>
      <vt:lpstr>The Critical, Overlooked Principles of BCP:</vt:lpstr>
      <vt:lpstr>The Critical, Overlooked Principles of BCP:</vt:lpstr>
      <vt:lpstr>The Critical, Overlooked Principles of BCP:</vt:lpstr>
      <vt:lpstr>The Critical, Overlooked Principles of BCP:</vt:lpstr>
      <vt:lpstr>Benefits of BCP:</vt:lpstr>
      <vt:lpstr>Some Benefits of BCP:</vt:lpstr>
      <vt:lpstr>BCP Lifecycle:</vt:lpstr>
      <vt:lpstr>BCP Lifecycle: Analysis → Solution → Implementation → Testing → Maintenance</vt:lpstr>
      <vt:lpstr>BCP Lifecycle: Analysis → Solution → Implementation → Testing → Maintenance</vt:lpstr>
      <vt:lpstr>BCP Lifecycle: Analysis: BIA → Solution → Implementation → Testing → Maintenance</vt:lpstr>
      <vt:lpstr>BCP Lifecycle: Analysis: BIA → Solution → Implementation → Testing → Maintenance</vt:lpstr>
      <vt:lpstr>BCP Lifecycle: Analysis: TRA → Solution → Implementation → Testing → Maintenance</vt:lpstr>
      <vt:lpstr>BCP Lifecycle: Analysis: TRA → Solution → Implementation → Testing → Maintenance</vt:lpstr>
      <vt:lpstr>BCP Lifecycle: Analysis: TRA → Solution → Implementation → Testing → Maintenance</vt:lpstr>
      <vt:lpstr>BCP Lifecycle: Analysis: TRA → Solution → Implementation → Testing → Maintenance</vt:lpstr>
      <vt:lpstr>BCP Lifecycle: Analysis: Impact Scenarios → Solution →  Implementation → Testing → Maintenance</vt:lpstr>
      <vt:lpstr>BCP Lifecycle: Analysis: Recovery Requirements → Solution →  Implementation → Testing → Maintenance</vt:lpstr>
      <vt:lpstr>BCP Lifecycle: Analysis → Solution → Implementation → Testing → Maintenance</vt:lpstr>
      <vt:lpstr>BCP Lifecycle: Analysis → Solution → Implementation → Testing → Maintenance</vt:lpstr>
      <vt:lpstr>BCP Lifecycle: Analysis → Solution: Location → Implementation → Testing → Maintenance</vt:lpstr>
      <vt:lpstr>BCP Lifecycle: Analysis → Solution: Personnel → Implementation → Testing → Maintenance</vt:lpstr>
      <vt:lpstr>BCP Lifecycle: Analysis → Solution: Processes → Implementation → Testing → Maintenance</vt:lpstr>
      <vt:lpstr>BCP Lifecycle: Analysis → Solution: Resources → Implementation → Testing → Maintenance</vt:lpstr>
      <vt:lpstr>BCP Lifecycle: Analysis → Solution: Suppliers → Implementation → Testing → Maintenance</vt:lpstr>
      <vt:lpstr>BCP Lifecycle: Analysis → Solution → Implementation → Testing → Maintenance</vt:lpstr>
      <vt:lpstr>BCP Lifecycle: Analysis → Solution→ Implementation → Testing → Maintenance</vt:lpstr>
      <vt:lpstr>BCP Lifecycle: Analysis → Solution → Implementation → Testing → Maintenance</vt:lpstr>
      <vt:lpstr>BCP Lifecycle: Analysis → Solution→ Implementation → Testing → Maintenance</vt:lpstr>
      <vt:lpstr>BCP Lifecycle: Analysis → Solution → Implementation → Testing → Maintenance</vt:lpstr>
      <vt:lpstr>BCP Lifecycle: Analysis → Solution→ Implementation → Testing → Maintenance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dc:creator>
  <cp:lastModifiedBy>Daniel</cp:lastModifiedBy>
  <cp:revision>205</cp:revision>
  <dcterms:created xsi:type="dcterms:W3CDTF">2016-05-19T14:13:48Z</dcterms:created>
  <dcterms:modified xsi:type="dcterms:W3CDTF">2017-04-13T10:52:58Z</dcterms:modified>
</cp:coreProperties>
</file>